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sldIdLst>
    <p:sldId id="299" r:id="rId6"/>
    <p:sldId id="258" r:id="rId7"/>
    <p:sldId id="286" r:id="rId8"/>
    <p:sldId id="287" r:id="rId9"/>
    <p:sldId id="288" r:id="rId10"/>
    <p:sldId id="293" r:id="rId11"/>
    <p:sldId id="262" r:id="rId12"/>
    <p:sldId id="263" r:id="rId13"/>
    <p:sldId id="264" r:id="rId14"/>
    <p:sldId id="266" r:id="rId15"/>
    <p:sldId id="269" r:id="rId16"/>
    <p:sldId id="270" r:id="rId17"/>
    <p:sldId id="271" r:id="rId18"/>
    <p:sldId id="272" r:id="rId19"/>
    <p:sldId id="273" r:id="rId20"/>
    <p:sldId id="294" r:id="rId21"/>
    <p:sldId id="277" r:id="rId22"/>
    <p:sldId id="278" r:id="rId23"/>
    <p:sldId id="279" r:id="rId24"/>
    <p:sldId id="280" r:id="rId25"/>
    <p:sldId id="295" r:id="rId26"/>
    <p:sldId id="298" r:id="rId27"/>
    <p:sldId id="297" r:id="rId28"/>
    <p:sldId id="289" r:id="rId29"/>
    <p:sldId id="290" r:id="rId30"/>
    <p:sldId id="292" r:id="rId31"/>
    <p:sldId id="284" r:id="rId32"/>
    <p:sldId id="285"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87" autoAdjust="0"/>
    <p:restoredTop sz="86380" autoAdjust="0"/>
  </p:normalViewPr>
  <p:slideViewPr>
    <p:cSldViewPr>
      <p:cViewPr varScale="1">
        <p:scale>
          <a:sx n="64" d="100"/>
          <a:sy n="64" d="100"/>
        </p:scale>
        <p:origin x="924" y="72"/>
      </p:cViewPr>
      <p:guideLst>
        <p:guide orient="horz" pos="2160"/>
        <p:guide pos="2880"/>
      </p:guideLst>
    </p:cSldViewPr>
  </p:slideViewPr>
  <p:outlineViewPr>
    <p:cViewPr>
      <p:scale>
        <a:sx n="33" d="100"/>
        <a:sy n="33" d="100"/>
      </p:scale>
      <p:origin x="24" y="8208"/>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12/5/2020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12/5/2020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12/5/2020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audio" Target="../media/audio10.wav"/></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audio" Target="../media/audio11.wav"/></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audio" Target="../media/audio12.wav"/></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audio" Target="../media/audio13.wav"/></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audio" Target="../media/audio14.wav"/></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audio" Target="../media/audio15.wav"/></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audio" Target="../media/audio16.wav"/></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audio" Target="../media/audio17.wav"/></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audio" Target="../media/audio18.wav"/></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audio" Target="../media/audio19.wav"/></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audio" Target="../media/audio2.wav"/><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audio" Target="../media/audio20.wav"/></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audio" Target="../media/audio21.wav"/></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audio" Target="../media/audio22.wav"/></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audio" Target="../media/audio23.wav"/></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audio" Target="../media/audio24.wav"/></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audio" Target="../media/audio25.wav"/></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audio" Target="../media/audio26.wav"/></Relationships>
</file>

<file path=ppt/slides/_rels/slide27.xml.rels><?xml version="1.0" encoding="UTF-8" standalone="yes"?>
<Relationships xmlns="http://schemas.openxmlformats.org/package/2006/relationships"><Relationship Id="rId3" Type="http://schemas.openxmlformats.org/officeDocument/2006/relationships/hyperlink" Target="mailto:T.sodagar91@gmail" TargetMode="External"/><Relationship Id="rId2" Type="http://schemas.openxmlformats.org/officeDocument/2006/relationships/slideLayout" Target="../slideLayouts/slideLayout2.xml"/><Relationship Id="rId1" Type="http://schemas.openxmlformats.org/officeDocument/2006/relationships/audio" Target="../media/audio27.wav"/><Relationship Id="rId4" Type="http://schemas.openxmlformats.org/officeDocument/2006/relationships/image" Target="../media/image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audio" Target="../media/audio3.wav"/></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audio" Target="../media/audio4.wav"/></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audio" Target="../media/audio5.wav"/></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audio" Target="../media/audio6.wav"/></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audio" Target="../media/audio7.wav"/></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audio" Target="../media/audio8.wav"/></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audio" Target="../media/audio9.wav"/></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19200" y="914401"/>
            <a:ext cx="7467600" cy="2362200"/>
          </a:xfrm>
        </p:spPr>
        <p:txBody>
          <a:bodyPr>
            <a:normAutofit fontScale="85000" lnSpcReduction="20000"/>
          </a:bodyPr>
          <a:lstStyle/>
          <a:p>
            <a:pPr algn="r">
              <a:buNone/>
            </a:pPr>
            <a:endParaRPr lang="fa-IR" sz="4000" dirty="0" smtClean="0">
              <a:cs typeface="B Yagut" pitchFamily="2" charset="-78"/>
            </a:endParaRPr>
          </a:p>
          <a:p>
            <a:pPr algn="ctr">
              <a:buNone/>
            </a:pPr>
            <a:r>
              <a:rPr lang="fa-IR" sz="4700" dirty="0" smtClean="0">
                <a:cs typeface="B Yagut" pitchFamily="2" charset="-78"/>
              </a:rPr>
              <a:t>آشنایی با بیماری های واگیر</a:t>
            </a:r>
          </a:p>
          <a:p>
            <a:pPr algn="ctr">
              <a:buNone/>
            </a:pPr>
            <a:endParaRPr lang="fa-IR" sz="4300" dirty="0" smtClean="0">
              <a:cs typeface="B Yagut" pitchFamily="2" charset="-78"/>
            </a:endParaRPr>
          </a:p>
          <a:p>
            <a:pPr algn="ctr">
              <a:buNone/>
            </a:pPr>
            <a:r>
              <a:rPr lang="fa-IR" sz="4700" dirty="0" smtClean="0">
                <a:cs typeface="B Yagut" pitchFamily="2" charset="-78"/>
              </a:rPr>
              <a:t>بیماری شیگلوزیس</a:t>
            </a:r>
            <a:endParaRPr lang="fa-IR" sz="4700" dirty="0">
              <a:cs typeface="B Yagut" pitchFamily="2" charset="-78"/>
            </a:endParaRPr>
          </a:p>
        </p:txBody>
      </p:sp>
      <p:pic>
        <p:nvPicPr>
          <p:cNvPr id="7" name="~PP1257.WAV">
            <a:hlinkClick r:id="" action="ppaction://media"/>
          </p:cNvPr>
          <p:cNvPicPr>
            <a:picLocks noRot="1" noChangeAspect="1"/>
          </p:cNvPicPr>
          <p:nvPr>
            <a:wavAudioFile r:embed="rId1" name="~PP1257.WAV"/>
          </p:nvPr>
        </p:nvPicPr>
        <p:blipFill>
          <a:blip r:embed="rId3" cstate="print"/>
          <a:stretch>
            <a:fillRect/>
          </a:stretch>
        </p:blipFill>
        <p:spPr>
          <a:xfrm>
            <a:off x="8696325" y="6410325"/>
            <a:ext cx="304800" cy="304800"/>
          </a:xfrm>
          <a:prstGeom prst="rect">
            <a:avLst/>
          </a:prstGeom>
        </p:spPr>
      </p:pic>
    </p:spTree>
  </p:cSld>
  <p:clrMapOvr>
    <a:masterClrMapping/>
  </p:clrMapOvr>
  <p:transition advTm="812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7"/>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eaLnBrk="1" hangingPunct="1">
              <a:defRPr/>
            </a:pPr>
            <a:r>
              <a:rPr lang="fa-IR" sz="4000" b="1" dirty="0" smtClean="0">
                <a:cs typeface="B Yagut" pitchFamily="2" charset="-78"/>
              </a:rPr>
              <a:t/>
            </a:r>
            <a:br>
              <a:rPr lang="fa-IR" sz="4000" b="1" dirty="0" smtClean="0">
                <a:cs typeface="B Yagut" pitchFamily="2" charset="-78"/>
              </a:rPr>
            </a:br>
            <a:r>
              <a:rPr lang="fa-IR" sz="4000" b="1" dirty="0" smtClean="0">
                <a:cs typeface="B Yagut" pitchFamily="2" charset="-78"/>
              </a:rPr>
              <a:t>علائم بالینی</a:t>
            </a:r>
            <a:br>
              <a:rPr lang="fa-IR" sz="4000" b="1" dirty="0" smtClean="0">
                <a:cs typeface="B Yagut" pitchFamily="2" charset="-78"/>
              </a:rPr>
            </a:br>
            <a:endParaRPr lang="en-US" sz="4000" dirty="0">
              <a:cs typeface="B Yagut" pitchFamily="2" charset="-78"/>
            </a:endParaRPr>
          </a:p>
        </p:txBody>
      </p:sp>
      <p:sp>
        <p:nvSpPr>
          <p:cNvPr id="376835" name="Content Placeholder 2"/>
          <p:cNvSpPr>
            <a:spLocks noGrp="1"/>
          </p:cNvSpPr>
          <p:nvPr>
            <p:ph idx="1"/>
          </p:nvPr>
        </p:nvSpPr>
        <p:spPr/>
        <p:txBody>
          <a:bodyPr>
            <a:noAutofit/>
          </a:bodyPr>
          <a:lstStyle/>
          <a:p>
            <a:pPr algn="r">
              <a:lnSpc>
                <a:spcPct val="200000"/>
              </a:lnSpc>
              <a:buNone/>
            </a:pPr>
            <a:r>
              <a:rPr lang="fa-IR" sz="2400" dirty="0" smtClean="0">
                <a:cs typeface="B Yagut" pitchFamily="2" charset="-78"/>
              </a:rPr>
              <a:t>اسهال خفیف تا اسهال شدید همراه با شکم درد و دل پیچه، زور و پیچ، تب و بروزمسمومیت عمومی ،و لی در کودکان ممکن است همراه با تشنج باشد. باکتریمی معمول نیست ،گاهی‌ در شروع‌ بیماری‌ شمارش‌ گلبول‌های‌ سفید کمتر از حد طبیعی‌ است.</a:t>
            </a:r>
          </a:p>
          <a:p>
            <a:pPr algn="ctr" eaLnBrk="1" hangingPunct="1">
              <a:lnSpc>
                <a:spcPct val="200000"/>
              </a:lnSpc>
              <a:buFontTx/>
              <a:buNone/>
            </a:pPr>
            <a:r>
              <a:rPr lang="fa-IR" sz="2400" dirty="0" smtClean="0">
                <a:cs typeface="B Yagut" pitchFamily="2" charset="-78"/>
              </a:rPr>
              <a:t> </a:t>
            </a:r>
            <a:endParaRPr lang="en-US" sz="2400" dirty="0" smtClean="0">
              <a:cs typeface="B Yagut" pitchFamily="2" charset="-78"/>
            </a:endParaRPr>
          </a:p>
        </p:txBody>
      </p:sp>
      <p:pic>
        <p:nvPicPr>
          <p:cNvPr id="6" name="~PP369.WAV">
            <a:hlinkClick r:id="" action="ppaction://media"/>
          </p:cNvPr>
          <p:cNvPicPr>
            <a:picLocks noRot="1" noChangeAspect="1"/>
          </p:cNvPicPr>
          <p:nvPr>
            <a:wavAudioFile r:embed="rId1" name="~PP369.WAV"/>
          </p:nvPr>
        </p:nvPicPr>
        <p:blipFill>
          <a:blip r:embed="rId3" cstate="print"/>
          <a:stretch>
            <a:fillRect/>
          </a:stretch>
        </p:blipFill>
        <p:spPr>
          <a:xfrm>
            <a:off x="8696325" y="6410325"/>
            <a:ext cx="304800" cy="304800"/>
          </a:xfrm>
          <a:prstGeom prst="rect">
            <a:avLst/>
          </a:prstGeom>
        </p:spPr>
      </p:pic>
    </p:spTree>
  </p:cSld>
  <p:clrMapOvr>
    <a:masterClrMapping/>
  </p:clrMapOvr>
  <p:transition advTm="2254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6"/>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eaLnBrk="1" hangingPunct="1">
              <a:defRPr/>
            </a:pPr>
            <a:r>
              <a:rPr lang="fa-IR" sz="4000" b="1" dirty="0" smtClean="0">
                <a:cs typeface="B Yagut" pitchFamily="2" charset="-78"/>
              </a:rPr>
              <a:t>راه هاي سرایت</a:t>
            </a:r>
            <a:br>
              <a:rPr lang="fa-IR" sz="4000" b="1" dirty="0" smtClean="0">
                <a:cs typeface="B Yagut" pitchFamily="2" charset="-78"/>
              </a:rPr>
            </a:br>
            <a:endParaRPr lang="en-US" sz="4000" dirty="0">
              <a:cs typeface="B Yagut" pitchFamily="2" charset="-78"/>
            </a:endParaRPr>
          </a:p>
        </p:txBody>
      </p:sp>
      <p:sp>
        <p:nvSpPr>
          <p:cNvPr id="379907" name="Content Placeholder 2"/>
          <p:cNvSpPr>
            <a:spLocks noGrp="1"/>
          </p:cNvSpPr>
          <p:nvPr>
            <p:ph idx="1"/>
          </p:nvPr>
        </p:nvSpPr>
        <p:spPr/>
        <p:txBody>
          <a:bodyPr>
            <a:normAutofit/>
          </a:bodyPr>
          <a:lstStyle/>
          <a:p>
            <a:pPr algn="r" eaLnBrk="1" hangingPunct="1">
              <a:lnSpc>
                <a:spcPct val="150000"/>
              </a:lnSpc>
              <a:buNone/>
            </a:pPr>
            <a:r>
              <a:rPr lang="fa-IR" sz="2800" dirty="0" smtClean="0">
                <a:cs typeface="B Yagut" pitchFamily="2" charset="-78"/>
              </a:rPr>
              <a:t>انتقال دهانی- مدفوعی مستقیم و غیرمستقیم از افراد داراي علامت و یا ناقلین بدون علامت اصلی ترین راه انتقال بیماري باشد. میکروب از راه غذا، آب آلوده یا مگس و اشیاء نیز انتقال می یابد.</a:t>
            </a:r>
          </a:p>
          <a:p>
            <a:pPr algn="ctr" eaLnBrk="1" hangingPunct="1">
              <a:lnSpc>
                <a:spcPct val="150000"/>
              </a:lnSpc>
              <a:buNone/>
            </a:pPr>
            <a:r>
              <a:rPr lang="en-US" sz="2800" dirty="0" smtClean="0">
                <a:solidFill>
                  <a:srgbClr val="FF0000"/>
                </a:solidFill>
                <a:cs typeface="B Yagut" pitchFamily="2" charset="-78"/>
              </a:rPr>
              <a:t>(</a:t>
            </a:r>
            <a:r>
              <a:rPr lang="fa-IR" sz="2800" dirty="0" smtClean="0">
                <a:solidFill>
                  <a:srgbClr val="FF0000"/>
                </a:solidFill>
                <a:cs typeface="B Yagut" pitchFamily="2" charset="-78"/>
              </a:rPr>
              <a:t>(انسان تنها مخزن مهم باکتري است</a:t>
            </a:r>
            <a:endParaRPr lang="en-US" sz="2800" dirty="0" smtClean="0">
              <a:solidFill>
                <a:srgbClr val="FF0000"/>
              </a:solidFill>
              <a:cs typeface="B Yagut" pitchFamily="2" charset="-78"/>
            </a:endParaRPr>
          </a:p>
        </p:txBody>
      </p:sp>
      <p:pic>
        <p:nvPicPr>
          <p:cNvPr id="5" name="~PP2571.WAV">
            <a:hlinkClick r:id="" action="ppaction://media"/>
          </p:cNvPr>
          <p:cNvPicPr>
            <a:picLocks noRot="1" noChangeAspect="1"/>
          </p:cNvPicPr>
          <p:nvPr>
            <a:wavAudioFile r:embed="rId1" name="~PP2571.WAV"/>
          </p:nvPr>
        </p:nvPicPr>
        <p:blipFill>
          <a:blip r:embed="rId3" cstate="print"/>
          <a:stretch>
            <a:fillRect/>
          </a:stretch>
        </p:blipFill>
        <p:spPr>
          <a:xfrm>
            <a:off x="8696325" y="6410325"/>
            <a:ext cx="304800" cy="304800"/>
          </a:xfrm>
          <a:prstGeom prst="rect">
            <a:avLst/>
          </a:prstGeom>
        </p:spPr>
      </p:pic>
    </p:spTree>
  </p:cSld>
  <p:clrMapOvr>
    <a:masterClrMapping/>
  </p:clrMapOvr>
  <p:transition advTm="175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eaLnBrk="1" hangingPunct="1">
              <a:defRPr/>
            </a:pPr>
            <a:r>
              <a:rPr lang="fa-IR" sz="4000" b="1" dirty="0" smtClean="0">
                <a:cs typeface="B Yagut" pitchFamily="2" charset="-78"/>
              </a:rPr>
              <a:t>بیماری زایی</a:t>
            </a:r>
            <a:br>
              <a:rPr lang="fa-IR" sz="4000" b="1" dirty="0" smtClean="0">
                <a:cs typeface="B Yagut" pitchFamily="2" charset="-78"/>
              </a:rPr>
            </a:br>
            <a:endParaRPr lang="en-US" sz="4000" dirty="0">
              <a:cs typeface="B Yagut" pitchFamily="2" charset="-78"/>
            </a:endParaRPr>
          </a:p>
        </p:txBody>
      </p:sp>
      <p:sp>
        <p:nvSpPr>
          <p:cNvPr id="380931" name="Content Placeholder 2"/>
          <p:cNvSpPr>
            <a:spLocks noGrp="1"/>
          </p:cNvSpPr>
          <p:nvPr>
            <p:ph idx="1"/>
          </p:nvPr>
        </p:nvSpPr>
        <p:spPr/>
        <p:txBody>
          <a:bodyPr>
            <a:normAutofit/>
          </a:bodyPr>
          <a:lstStyle/>
          <a:p>
            <a:pPr algn="r" eaLnBrk="1" hangingPunct="1">
              <a:lnSpc>
                <a:spcPct val="200000"/>
              </a:lnSpc>
              <a:buNone/>
            </a:pPr>
            <a:r>
              <a:rPr lang="fa-IR" sz="2800" dirty="0" smtClean="0">
                <a:cs typeface="B Yagut" pitchFamily="2" charset="-78"/>
              </a:rPr>
              <a:t> باکتري پس از ورود از راه دستگاه گوارش در رودة کوچک ،موضع گرفته تکثیر یافته و بیماري اولیه را پدید می آورد ، ولی به  سرعت روده بزرگ محل اصلی بیماریزایی شیگلا می گردد.  </a:t>
            </a:r>
            <a:endParaRPr lang="en-US" sz="2800" dirty="0" smtClean="0">
              <a:cs typeface="B Yagut" pitchFamily="2" charset="-78"/>
            </a:endParaRPr>
          </a:p>
        </p:txBody>
      </p:sp>
      <p:pic>
        <p:nvPicPr>
          <p:cNvPr id="4" name="~PP2335.WAV">
            <a:hlinkClick r:id="" action="ppaction://media"/>
          </p:cNvPr>
          <p:cNvPicPr>
            <a:picLocks noRot="1" noChangeAspect="1"/>
          </p:cNvPicPr>
          <p:nvPr>
            <a:wavAudioFile r:embed="rId1" name="~PP2335.WAV"/>
          </p:nvPr>
        </p:nvPicPr>
        <p:blipFill>
          <a:blip r:embed="rId3" cstate="print"/>
          <a:stretch>
            <a:fillRect/>
          </a:stretch>
        </p:blipFill>
        <p:spPr>
          <a:xfrm>
            <a:off x="8696325" y="6410325"/>
            <a:ext cx="304800" cy="304800"/>
          </a:xfrm>
          <a:prstGeom prst="rect">
            <a:avLst/>
          </a:prstGeom>
        </p:spPr>
      </p:pic>
    </p:spTree>
  </p:cSld>
  <p:clrMapOvr>
    <a:masterClrMapping/>
  </p:clrMapOvr>
  <p:transition advTm="1671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955" name="Content Placeholder 2"/>
          <p:cNvSpPr>
            <a:spLocks noGrp="1"/>
          </p:cNvSpPr>
          <p:nvPr>
            <p:ph idx="1"/>
          </p:nvPr>
        </p:nvSpPr>
        <p:spPr>
          <a:xfrm>
            <a:off x="457200" y="609600"/>
            <a:ext cx="8229600" cy="5516563"/>
          </a:xfrm>
        </p:spPr>
        <p:txBody>
          <a:bodyPr>
            <a:normAutofit/>
          </a:bodyPr>
          <a:lstStyle/>
          <a:p>
            <a:pPr algn="ctr" eaLnBrk="1" hangingPunct="1">
              <a:lnSpc>
                <a:spcPct val="150000"/>
              </a:lnSpc>
              <a:buFontTx/>
              <a:buNone/>
            </a:pPr>
            <a:r>
              <a:rPr lang="fa-IR" sz="2800" b="1" dirty="0" smtClean="0">
                <a:solidFill>
                  <a:srgbClr val="FF0000"/>
                </a:solidFill>
                <a:cs typeface="B Yagut" pitchFamily="2" charset="-78"/>
              </a:rPr>
              <a:t>دوره کمون</a:t>
            </a:r>
            <a:r>
              <a:rPr lang="fa-IR" sz="2800" b="1" dirty="0" smtClean="0">
                <a:cs typeface="B Yagut" pitchFamily="2" charset="-78"/>
              </a:rPr>
              <a:t>:</a:t>
            </a:r>
          </a:p>
          <a:p>
            <a:pPr algn="ctr" eaLnBrk="1" hangingPunct="1">
              <a:lnSpc>
                <a:spcPct val="150000"/>
              </a:lnSpc>
              <a:buFontTx/>
              <a:buNone/>
            </a:pPr>
            <a:r>
              <a:rPr lang="fa-IR" sz="2800" dirty="0" smtClean="0">
                <a:cs typeface="B Yagut" pitchFamily="2" charset="-78"/>
              </a:rPr>
              <a:t>1تا 7 روز و معمولاً 1 تا 3 روز</a:t>
            </a:r>
          </a:p>
          <a:p>
            <a:pPr algn="r" eaLnBrk="1" hangingPunct="1">
              <a:lnSpc>
                <a:spcPct val="150000"/>
              </a:lnSpc>
              <a:buFontTx/>
              <a:buNone/>
            </a:pPr>
            <a:endParaRPr lang="fa-IR" sz="2800" b="1" dirty="0" smtClean="0">
              <a:cs typeface="B Yagut" pitchFamily="2" charset="-78"/>
            </a:endParaRPr>
          </a:p>
          <a:p>
            <a:pPr algn="ctr" eaLnBrk="1" hangingPunct="1">
              <a:lnSpc>
                <a:spcPct val="150000"/>
              </a:lnSpc>
              <a:buFontTx/>
              <a:buNone/>
            </a:pPr>
            <a:r>
              <a:rPr lang="fa-IR" sz="2800" b="1" dirty="0" smtClean="0">
                <a:solidFill>
                  <a:srgbClr val="FF0000"/>
                </a:solidFill>
                <a:cs typeface="B Yagut" pitchFamily="2" charset="-78"/>
              </a:rPr>
              <a:t>دوره واگیري</a:t>
            </a:r>
          </a:p>
          <a:p>
            <a:pPr algn="r" eaLnBrk="1" hangingPunct="1">
              <a:lnSpc>
                <a:spcPct val="150000"/>
              </a:lnSpc>
              <a:buFontTx/>
              <a:buNone/>
            </a:pPr>
            <a:r>
              <a:rPr lang="fa-IR" sz="2800" dirty="0" smtClean="0">
                <a:cs typeface="B Yagut" pitchFamily="2" charset="-78"/>
              </a:rPr>
              <a:t>در مدت زمانی که عفونت فعال و میکروب در مدفوع وجود دارد</a:t>
            </a:r>
            <a:endParaRPr lang="en-US" sz="2800" dirty="0" smtClean="0">
              <a:cs typeface="B Yagut" pitchFamily="2" charset="-78"/>
            </a:endParaRPr>
          </a:p>
        </p:txBody>
      </p:sp>
      <p:pic>
        <p:nvPicPr>
          <p:cNvPr id="3" name="~PP3627.WAV">
            <a:hlinkClick r:id="" action="ppaction://media"/>
          </p:cNvPr>
          <p:cNvPicPr>
            <a:picLocks noRot="1" noChangeAspect="1"/>
          </p:cNvPicPr>
          <p:nvPr>
            <a:wavAudioFile r:embed="rId1" name="~PP3627.WAV"/>
          </p:nvPr>
        </p:nvPicPr>
        <p:blipFill>
          <a:blip r:embed="rId3" cstate="print"/>
          <a:stretch>
            <a:fillRect/>
          </a:stretch>
        </p:blipFill>
        <p:spPr>
          <a:xfrm>
            <a:off x="8696325" y="6410325"/>
            <a:ext cx="304800" cy="304800"/>
          </a:xfrm>
          <a:prstGeom prst="rect">
            <a:avLst/>
          </a:prstGeom>
        </p:spPr>
      </p:pic>
    </p:spTree>
  </p:cSld>
  <p:clrMapOvr>
    <a:masterClrMapping/>
  </p:clrMapOvr>
  <p:transition advTm="941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3"/>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2978" name="Title 1"/>
          <p:cNvSpPr>
            <a:spLocks noGrp="1"/>
          </p:cNvSpPr>
          <p:nvPr>
            <p:ph type="title"/>
          </p:nvPr>
        </p:nvSpPr>
        <p:spPr/>
        <p:txBody>
          <a:bodyPr>
            <a:normAutofit/>
          </a:bodyPr>
          <a:lstStyle/>
          <a:p>
            <a:pPr eaLnBrk="1" hangingPunct="1"/>
            <a:r>
              <a:rPr lang="fa-IR" sz="4000" b="1" dirty="0" smtClean="0">
                <a:cs typeface="B Yagut" pitchFamily="2" charset="-78"/>
              </a:rPr>
              <a:t>تعریف اپیدمیولوژیک</a:t>
            </a:r>
            <a:endParaRPr lang="en-US" sz="4000" dirty="0" smtClean="0">
              <a:cs typeface="B Yagut" pitchFamily="2" charset="-78"/>
            </a:endParaRPr>
          </a:p>
        </p:txBody>
      </p:sp>
      <p:sp>
        <p:nvSpPr>
          <p:cNvPr id="382979" name="Content Placeholder 2"/>
          <p:cNvSpPr>
            <a:spLocks noGrp="1"/>
          </p:cNvSpPr>
          <p:nvPr>
            <p:ph idx="1"/>
          </p:nvPr>
        </p:nvSpPr>
        <p:spPr/>
        <p:txBody>
          <a:bodyPr>
            <a:normAutofit/>
          </a:bodyPr>
          <a:lstStyle/>
          <a:p>
            <a:pPr algn="r" eaLnBrk="1" hangingPunct="1">
              <a:lnSpc>
                <a:spcPct val="200000"/>
              </a:lnSpc>
              <a:buFontTx/>
              <a:buNone/>
            </a:pPr>
            <a:r>
              <a:rPr lang="fa-IR" sz="2800" dirty="0" smtClean="0">
                <a:cs typeface="B Yagut" pitchFamily="2" charset="-78"/>
              </a:rPr>
              <a:t>پروتکل کشوري برخورد با بیماري گزارش دهی فوري غیر فوري در صورتی که منجر به اسهال خونی شود گزارش دهی فوري </a:t>
            </a:r>
            <a:r>
              <a:rPr lang="en-US" sz="2800" dirty="0" smtClean="0">
                <a:cs typeface="B Yagut" pitchFamily="2" charset="-78"/>
              </a:rPr>
              <a:t>.</a:t>
            </a:r>
            <a:r>
              <a:rPr lang="fa-IR" sz="2800" dirty="0" smtClean="0">
                <a:cs typeface="B Yagut" pitchFamily="2" charset="-78"/>
              </a:rPr>
              <a:t>خواهد بود</a:t>
            </a:r>
            <a:endParaRPr lang="en-US" sz="2800" dirty="0" smtClean="0">
              <a:cs typeface="B Yagut" pitchFamily="2" charset="-78"/>
            </a:endParaRPr>
          </a:p>
        </p:txBody>
      </p:sp>
      <p:pic>
        <p:nvPicPr>
          <p:cNvPr id="4" name="~PP2339.WAV">
            <a:hlinkClick r:id="" action="ppaction://media"/>
          </p:cNvPr>
          <p:cNvPicPr>
            <a:picLocks noRot="1" noChangeAspect="1"/>
          </p:cNvPicPr>
          <p:nvPr>
            <a:wavAudioFile r:embed="rId1" name="~PP2339.WAV"/>
          </p:nvPr>
        </p:nvPicPr>
        <p:blipFill>
          <a:blip r:embed="rId3" cstate="print"/>
          <a:stretch>
            <a:fillRect/>
          </a:stretch>
        </p:blipFill>
        <p:spPr>
          <a:xfrm>
            <a:off x="8696325" y="6410325"/>
            <a:ext cx="304800" cy="304800"/>
          </a:xfrm>
          <a:prstGeom prst="rect">
            <a:avLst/>
          </a:prstGeom>
        </p:spPr>
      </p:pic>
    </p:spTree>
  </p:cSld>
  <p:clrMapOvr>
    <a:masterClrMapping/>
  </p:clrMapOvr>
  <p:transition advTm="1092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4002" name="Title 1"/>
          <p:cNvSpPr>
            <a:spLocks noGrp="1"/>
          </p:cNvSpPr>
          <p:nvPr>
            <p:ph type="title"/>
          </p:nvPr>
        </p:nvSpPr>
        <p:spPr/>
        <p:txBody>
          <a:bodyPr>
            <a:normAutofit/>
          </a:bodyPr>
          <a:lstStyle/>
          <a:p>
            <a:pPr eaLnBrk="1" hangingPunct="1"/>
            <a:r>
              <a:rPr lang="fa-IR" sz="4000" b="1" dirty="0" smtClean="0">
                <a:cs typeface="B Yagut" pitchFamily="2" charset="-78"/>
              </a:rPr>
              <a:t>اقدامات توصیه شده براي بیمار</a:t>
            </a:r>
          </a:p>
        </p:txBody>
      </p:sp>
      <p:sp>
        <p:nvSpPr>
          <p:cNvPr id="384003" name="Content Placeholder 2"/>
          <p:cNvSpPr>
            <a:spLocks noGrp="1"/>
          </p:cNvSpPr>
          <p:nvPr>
            <p:ph idx="1"/>
          </p:nvPr>
        </p:nvSpPr>
        <p:spPr/>
        <p:txBody>
          <a:bodyPr>
            <a:normAutofit/>
          </a:bodyPr>
          <a:lstStyle/>
          <a:p>
            <a:pPr algn="r" eaLnBrk="1" hangingPunct="1">
              <a:lnSpc>
                <a:spcPct val="200000"/>
              </a:lnSpc>
              <a:buFontTx/>
              <a:buNone/>
            </a:pPr>
            <a:r>
              <a:rPr lang="fa-IR" sz="2400" dirty="0" smtClean="0">
                <a:cs typeface="B Yagut" pitchFamily="2" charset="-78"/>
              </a:rPr>
              <a:t>در صورت بروز همه گیري ،گزارش فوري بیماري -جداسازی بیماران ضروری است.معمولا تعداد کمی باکتري براي ایجاد بیماري لازم است لذا رعایت احتیاط و توصیه هاي اصلاح دهیدراتاسیون خفیف تا متوسط با تجویز محلولهاي خوراکی و دهیدراتاسیون شدید با سرم هاي وریدي مناسب بهداشتی توصیه می گردد ·</a:t>
            </a:r>
          </a:p>
          <a:p>
            <a:pPr algn="r" eaLnBrk="1" hangingPunct="1">
              <a:lnSpc>
                <a:spcPct val="200000"/>
              </a:lnSpc>
            </a:pPr>
            <a:endParaRPr lang="en-US" sz="2400" dirty="0" smtClean="0">
              <a:cs typeface="B Yagut" pitchFamily="2" charset="-78"/>
            </a:endParaRPr>
          </a:p>
        </p:txBody>
      </p:sp>
      <p:pic>
        <p:nvPicPr>
          <p:cNvPr id="4" name="~PP2200.WAV">
            <a:hlinkClick r:id="" action="ppaction://media"/>
          </p:cNvPr>
          <p:cNvPicPr>
            <a:picLocks noRot="1" noChangeAspect="1"/>
          </p:cNvPicPr>
          <p:nvPr>
            <a:wavAudioFile r:embed="rId1" name="~PP2200.WAV"/>
          </p:nvPr>
        </p:nvPicPr>
        <p:blipFill>
          <a:blip r:embed="rId3" cstate="print"/>
          <a:stretch>
            <a:fillRect/>
          </a:stretch>
        </p:blipFill>
        <p:spPr>
          <a:xfrm>
            <a:off x="8696325" y="6410325"/>
            <a:ext cx="304800" cy="304800"/>
          </a:xfrm>
          <a:prstGeom prst="rect">
            <a:avLst/>
          </a:prstGeom>
        </p:spPr>
      </p:pic>
    </p:spTree>
  </p:cSld>
  <p:clrMapOvr>
    <a:masterClrMapping/>
  </p:clrMapOvr>
  <p:transition advTm="2436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4000" b="1" dirty="0" smtClean="0">
                <a:cs typeface="B Yagut" pitchFamily="2" charset="-78"/>
              </a:rPr>
              <a:t>چگونگی برخورد با افراد مبتلا</a:t>
            </a:r>
            <a:endParaRPr lang="fa-IR" sz="4000" b="1" dirty="0">
              <a:cs typeface="B Yagut" pitchFamily="2" charset="-78"/>
            </a:endParaRPr>
          </a:p>
        </p:txBody>
      </p:sp>
      <p:sp>
        <p:nvSpPr>
          <p:cNvPr id="3" name="Content Placeholder 2"/>
          <p:cNvSpPr>
            <a:spLocks noGrp="1"/>
          </p:cNvSpPr>
          <p:nvPr>
            <p:ph idx="1"/>
          </p:nvPr>
        </p:nvSpPr>
        <p:spPr/>
        <p:txBody>
          <a:bodyPr>
            <a:normAutofit lnSpcReduction="10000"/>
          </a:bodyPr>
          <a:lstStyle/>
          <a:p>
            <a:pPr algn="r">
              <a:lnSpc>
                <a:spcPct val="150000"/>
              </a:lnSpc>
              <a:buNone/>
            </a:pPr>
            <a:r>
              <a:rPr lang="fa-IR" sz="2800" dirty="0" smtClean="0">
                <a:cs typeface="B Yagut" pitchFamily="2" charset="-78"/>
              </a:rPr>
              <a:t>افراد بیمار که با مواد غذایی سرو کار دارند و کودکان آلوده مهدکودك ها، مبتلایابی که از کودکان مراقبت می کنند ،پس از   دو نمونه منفی شدن کشت مدفوع یا سواپ اجازه دارند تا به محل کار خود و یا مهد کودك باز گردند. این این دو نمونه باید  به فاصله. نمونه 48 ساعت پس از قطع آنتی بیوتیک هاتهیه       می شود.</a:t>
            </a:r>
          </a:p>
          <a:p>
            <a:pPr algn="r">
              <a:lnSpc>
                <a:spcPct val="150000"/>
              </a:lnSpc>
              <a:buNone/>
            </a:pPr>
            <a:r>
              <a:rPr lang="fa-IR" sz="2800" dirty="0" smtClean="0"/>
              <a:t>-</a:t>
            </a:r>
            <a:r>
              <a:rPr lang="fa-IR" sz="2800" dirty="0" smtClean="0">
                <a:cs typeface="B Yagut" pitchFamily="2" charset="-78"/>
              </a:rPr>
              <a:t>پروفیلاکسی لازم نیست </a:t>
            </a:r>
            <a:r>
              <a:rPr lang="fa-IR" sz="2800" dirty="0" smtClean="0"/>
              <a:t>.</a:t>
            </a:r>
            <a:endParaRPr lang="fa-IR" sz="2800" dirty="0"/>
          </a:p>
        </p:txBody>
      </p:sp>
      <p:pic>
        <p:nvPicPr>
          <p:cNvPr id="4" name="~PP1917.WAV">
            <a:hlinkClick r:id="" action="ppaction://media"/>
          </p:cNvPr>
          <p:cNvPicPr>
            <a:picLocks noRot="1" noChangeAspect="1"/>
          </p:cNvPicPr>
          <p:nvPr>
            <a:wavAudioFile r:embed="rId1" name="~PP1917.WAV"/>
          </p:nvPr>
        </p:nvPicPr>
        <p:blipFill>
          <a:blip r:embed="rId3" cstate="print"/>
          <a:stretch>
            <a:fillRect/>
          </a:stretch>
        </p:blipFill>
        <p:spPr>
          <a:xfrm>
            <a:off x="8696325" y="6410325"/>
            <a:ext cx="304800" cy="304800"/>
          </a:xfrm>
          <a:prstGeom prst="rect">
            <a:avLst/>
          </a:prstGeom>
        </p:spPr>
      </p:pic>
    </p:spTree>
  </p:cSld>
  <p:clrMapOvr>
    <a:masterClrMapping/>
  </p:clrMapOvr>
  <p:transition advTm="3241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eaLnBrk="1" hangingPunct="1">
              <a:defRPr/>
            </a:pPr>
            <a:r>
              <a:rPr lang="fa-IR" sz="4000" b="1" dirty="0" smtClean="0">
                <a:cs typeface="B Yagut" pitchFamily="2" charset="-78"/>
              </a:rPr>
              <a:t/>
            </a:r>
            <a:br>
              <a:rPr lang="fa-IR" sz="4000" b="1" dirty="0" smtClean="0">
                <a:cs typeface="B Yagut" pitchFamily="2" charset="-78"/>
              </a:rPr>
            </a:br>
            <a:r>
              <a:rPr lang="fa-IR" sz="4000" b="1" dirty="0" smtClean="0">
                <a:cs typeface="B Yagut" pitchFamily="2" charset="-78"/>
              </a:rPr>
              <a:t/>
            </a:r>
            <a:br>
              <a:rPr lang="fa-IR" sz="4000" b="1" dirty="0" smtClean="0">
                <a:cs typeface="B Yagut" pitchFamily="2" charset="-78"/>
              </a:rPr>
            </a:br>
            <a:r>
              <a:rPr lang="fa-IR" sz="4000" b="1" dirty="0" smtClean="0">
                <a:cs typeface="B Yagut" pitchFamily="2" charset="-78"/>
              </a:rPr>
              <a:t>اقدامات برای اطرافیان</a:t>
            </a:r>
            <a:br>
              <a:rPr lang="fa-IR" sz="4000" b="1" dirty="0" smtClean="0">
                <a:cs typeface="B Yagut" pitchFamily="2" charset="-78"/>
              </a:rPr>
            </a:br>
            <a:r>
              <a:rPr lang="fa-IR" sz="4000" b="1" dirty="0" smtClean="0">
                <a:cs typeface="B Yagut" pitchFamily="2" charset="-78"/>
              </a:rPr>
              <a:t/>
            </a:r>
            <a:br>
              <a:rPr lang="fa-IR" sz="4000" b="1" dirty="0" smtClean="0">
                <a:cs typeface="B Yagut" pitchFamily="2" charset="-78"/>
              </a:rPr>
            </a:br>
            <a:endParaRPr lang="en-US" sz="4000" b="1" dirty="0">
              <a:cs typeface="B Yagut" pitchFamily="2" charset="-78"/>
            </a:endParaRPr>
          </a:p>
        </p:txBody>
      </p:sp>
      <p:sp>
        <p:nvSpPr>
          <p:cNvPr id="388099" name="Content Placeholder 2"/>
          <p:cNvSpPr>
            <a:spLocks noGrp="1"/>
          </p:cNvSpPr>
          <p:nvPr>
            <p:ph idx="1"/>
          </p:nvPr>
        </p:nvSpPr>
        <p:spPr/>
        <p:txBody>
          <a:bodyPr>
            <a:normAutofit fontScale="92500"/>
          </a:bodyPr>
          <a:lstStyle/>
          <a:p>
            <a:pPr algn="r" eaLnBrk="1" hangingPunct="1">
              <a:lnSpc>
                <a:spcPct val="200000"/>
              </a:lnSpc>
              <a:buFontTx/>
              <a:buNone/>
            </a:pPr>
            <a:r>
              <a:rPr lang="fa-IR" sz="2800" dirty="0" smtClean="0">
                <a:cs typeface="B Yagut" pitchFamily="2" charset="-78"/>
              </a:rPr>
              <a:t>-تشویق مادران به شیردهی نوزادان</a:t>
            </a:r>
          </a:p>
          <a:p>
            <a:pPr algn="r" eaLnBrk="1" hangingPunct="1">
              <a:lnSpc>
                <a:spcPct val="200000"/>
              </a:lnSpc>
              <a:buNone/>
            </a:pPr>
            <a:r>
              <a:rPr lang="fa-IR" sz="2800" dirty="0" smtClean="0">
                <a:cs typeface="B Yagut" pitchFamily="2" charset="-78"/>
              </a:rPr>
              <a:t>-آموزش مردم به رعایت بهداشت فردي و بهداشت محیط بیمارستان ها </a:t>
            </a:r>
          </a:p>
          <a:p>
            <a:pPr algn="r" eaLnBrk="1" hangingPunct="1">
              <a:lnSpc>
                <a:spcPct val="200000"/>
              </a:lnSpc>
              <a:buNone/>
            </a:pPr>
            <a:r>
              <a:rPr lang="fa-IR" sz="2800" dirty="0" smtClean="0">
                <a:cs typeface="B Yagut" pitchFamily="2" charset="-78"/>
              </a:rPr>
              <a:t>-بررسی موارد تماس و جستجوي منشاء اولیه بیماري</a:t>
            </a:r>
          </a:p>
          <a:p>
            <a:pPr algn="r" eaLnBrk="1" hangingPunct="1">
              <a:lnSpc>
                <a:spcPct val="200000"/>
              </a:lnSpc>
              <a:buNone/>
            </a:pPr>
            <a:r>
              <a:rPr lang="fa-IR" sz="2800" dirty="0" smtClean="0">
                <a:cs typeface="B Yagut" pitchFamily="2" charset="-78"/>
              </a:rPr>
              <a:t>- سعی در جستجوي مبتلایان به ·بیماري خفیف ناشناخته و افراد بهبود.</a:t>
            </a:r>
          </a:p>
          <a:p>
            <a:pPr algn="r" eaLnBrk="1" hangingPunct="1">
              <a:lnSpc>
                <a:spcPct val="200000"/>
              </a:lnSpc>
              <a:buNone/>
            </a:pPr>
            <a:r>
              <a:rPr lang="en-US" sz="2800" dirty="0" smtClean="0">
                <a:cs typeface="B Yagut" pitchFamily="2" charset="-78"/>
              </a:rPr>
              <a:t>.</a:t>
            </a:r>
            <a:r>
              <a:rPr lang="fa-IR" sz="2800" dirty="0" smtClean="0">
                <a:cs typeface="B Yagut" pitchFamily="2" charset="-78"/>
              </a:rPr>
              <a:t>-پروفیلاکسی ضد میکروبی براي شیگلوز لازم نیست</a:t>
            </a:r>
            <a:endParaRPr lang="en-US" sz="2800" dirty="0" smtClean="0">
              <a:cs typeface="B Yagut" pitchFamily="2" charset="-78"/>
            </a:endParaRPr>
          </a:p>
        </p:txBody>
      </p:sp>
      <p:pic>
        <p:nvPicPr>
          <p:cNvPr id="4" name="~PP2327.WAV">
            <a:hlinkClick r:id="" action="ppaction://media"/>
          </p:cNvPr>
          <p:cNvPicPr>
            <a:picLocks noRot="1" noChangeAspect="1"/>
          </p:cNvPicPr>
          <p:nvPr>
            <a:wavAudioFile r:embed="rId1" name="~PP2327.WAV"/>
          </p:nvPr>
        </p:nvPicPr>
        <p:blipFill>
          <a:blip r:embed="rId3" cstate="print"/>
          <a:stretch>
            <a:fillRect/>
          </a:stretch>
        </p:blipFill>
        <p:spPr>
          <a:xfrm>
            <a:off x="8696325" y="6410325"/>
            <a:ext cx="304800" cy="304800"/>
          </a:xfrm>
          <a:prstGeom prst="rect">
            <a:avLst/>
          </a:prstGeom>
        </p:spPr>
      </p:pic>
    </p:spTree>
  </p:cSld>
  <p:clrMapOvr>
    <a:masterClrMapping/>
  </p:clrMapOvr>
  <p:transition advTm="2081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22" name="Title 1"/>
          <p:cNvSpPr>
            <a:spLocks noGrp="1"/>
          </p:cNvSpPr>
          <p:nvPr>
            <p:ph type="title"/>
          </p:nvPr>
        </p:nvSpPr>
        <p:spPr/>
        <p:txBody>
          <a:bodyPr>
            <a:normAutofit/>
          </a:bodyPr>
          <a:lstStyle/>
          <a:p>
            <a:pPr eaLnBrk="1" hangingPunct="1"/>
            <a:r>
              <a:rPr lang="fa-IR" sz="4000" b="1" dirty="0" smtClean="0">
                <a:cs typeface="B Yagut" pitchFamily="2" charset="-78"/>
              </a:rPr>
              <a:t> اقدامات محیط</a:t>
            </a:r>
            <a:endParaRPr lang="en-US" sz="4000" dirty="0" smtClean="0">
              <a:cs typeface="B Yagut" pitchFamily="2" charset="-78"/>
            </a:endParaRPr>
          </a:p>
        </p:txBody>
      </p:sp>
      <p:sp>
        <p:nvSpPr>
          <p:cNvPr id="389123" name="Content Placeholder 2"/>
          <p:cNvSpPr>
            <a:spLocks noGrp="1"/>
          </p:cNvSpPr>
          <p:nvPr>
            <p:ph idx="1"/>
          </p:nvPr>
        </p:nvSpPr>
        <p:spPr/>
        <p:txBody>
          <a:bodyPr>
            <a:noAutofit/>
          </a:bodyPr>
          <a:lstStyle/>
          <a:p>
            <a:pPr algn="r" eaLnBrk="1" hangingPunct="1">
              <a:lnSpc>
                <a:spcPct val="170000"/>
              </a:lnSpc>
              <a:buFontTx/>
              <a:buNone/>
            </a:pPr>
            <a:r>
              <a:rPr lang="fa-IR" sz="2400" dirty="0" smtClean="0">
                <a:cs typeface="B Yagut" pitchFamily="2" charset="-78"/>
              </a:rPr>
              <a:t>-تحقیق و بررسی دربارة وضعیت آب شرب از نظر الودگی یا میزان کلر باقی مانده </a:t>
            </a:r>
          </a:p>
          <a:p>
            <a:pPr algn="r" eaLnBrk="1" hangingPunct="1">
              <a:lnSpc>
                <a:spcPct val="170000"/>
              </a:lnSpc>
              <a:buFontTx/>
              <a:buNone/>
            </a:pPr>
            <a:r>
              <a:rPr lang="fa-IR" sz="2400" dirty="0" smtClean="0">
                <a:cs typeface="B Yagut" pitchFamily="2" charset="-78"/>
              </a:rPr>
              <a:t>-تهیه و توزیع آب سالم گندزدایی و ذخیره آب به طریق بهداشتی</a:t>
            </a:r>
          </a:p>
          <a:p>
            <a:pPr algn="r" eaLnBrk="1" hangingPunct="1">
              <a:lnSpc>
                <a:spcPct val="170000"/>
              </a:lnSpc>
              <a:buNone/>
            </a:pPr>
            <a:r>
              <a:rPr lang="fa-IR" sz="2400" dirty="0" smtClean="0">
                <a:cs typeface="B Yagut" pitchFamily="2" charset="-78"/>
              </a:rPr>
              <a:t>-رعایت احتیاطات لازم در تهیه و ذخیره سازي غذا دفع بهداشتی فضولات انسانی</a:t>
            </a:r>
          </a:p>
          <a:p>
            <a:pPr algn="r" eaLnBrk="1" hangingPunct="1">
              <a:lnSpc>
                <a:spcPct val="170000"/>
              </a:lnSpc>
              <a:buNone/>
            </a:pPr>
            <a:r>
              <a:rPr lang="fa-IR" sz="2400" dirty="0" smtClean="0">
                <a:cs typeface="B Yagut" pitchFamily="2" charset="-78"/>
              </a:rPr>
              <a:t>-تأمین کافی آب و صابون در محلهاي قابل دید و دسترس مراجعان مراکز بهداشتی درمانی و بیمارستان</a:t>
            </a:r>
          </a:p>
        </p:txBody>
      </p:sp>
      <p:pic>
        <p:nvPicPr>
          <p:cNvPr id="4" name="~PP1796.WAV">
            <a:hlinkClick r:id="" action="ppaction://media"/>
          </p:cNvPr>
          <p:cNvPicPr>
            <a:picLocks noRot="1" noChangeAspect="1"/>
          </p:cNvPicPr>
          <p:nvPr>
            <a:wavAudioFile r:embed="rId1" name="~PP1796.WAV"/>
          </p:nvPr>
        </p:nvPicPr>
        <p:blipFill>
          <a:blip r:embed="rId3" cstate="print"/>
          <a:stretch>
            <a:fillRect/>
          </a:stretch>
        </p:blipFill>
        <p:spPr>
          <a:xfrm>
            <a:off x="8696325" y="6410325"/>
            <a:ext cx="304800" cy="304800"/>
          </a:xfrm>
          <a:prstGeom prst="rect">
            <a:avLst/>
          </a:prstGeom>
        </p:spPr>
      </p:pic>
    </p:spTree>
  </p:cSld>
  <p:clrMapOvr>
    <a:masterClrMapping/>
  </p:clrMapOvr>
  <p:transition advTm="2808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0146" name="Title 1"/>
          <p:cNvSpPr>
            <a:spLocks noGrp="1"/>
          </p:cNvSpPr>
          <p:nvPr>
            <p:ph type="title"/>
          </p:nvPr>
        </p:nvSpPr>
        <p:spPr/>
        <p:txBody>
          <a:bodyPr>
            <a:normAutofit/>
          </a:bodyPr>
          <a:lstStyle/>
          <a:p>
            <a:pPr eaLnBrk="1" hangingPunct="1"/>
            <a:r>
              <a:rPr lang="fa-IR" sz="4000" b="1" dirty="0" smtClean="0">
                <a:cs typeface="B Yagut" pitchFamily="2" charset="-78"/>
              </a:rPr>
              <a:t>اقدامات محیط</a:t>
            </a:r>
            <a:endParaRPr lang="en-US" sz="4000" b="1" dirty="0" smtClean="0">
              <a:cs typeface="B Yagut" pitchFamily="2" charset="-78"/>
            </a:endParaRPr>
          </a:p>
        </p:txBody>
      </p:sp>
      <p:sp>
        <p:nvSpPr>
          <p:cNvPr id="390147" name="Content Placeholder 2"/>
          <p:cNvSpPr>
            <a:spLocks noGrp="1"/>
          </p:cNvSpPr>
          <p:nvPr>
            <p:ph idx="1"/>
          </p:nvPr>
        </p:nvSpPr>
        <p:spPr/>
        <p:txBody>
          <a:bodyPr>
            <a:normAutofit/>
          </a:bodyPr>
          <a:lstStyle/>
          <a:p>
            <a:pPr algn="r" eaLnBrk="1" hangingPunct="1">
              <a:lnSpc>
                <a:spcPct val="150000"/>
              </a:lnSpc>
              <a:buNone/>
            </a:pPr>
            <a:r>
              <a:rPr lang="fa-IR" sz="2800" dirty="0" smtClean="0">
                <a:cs typeface="B Yagut" pitchFamily="2" charset="-78"/>
              </a:rPr>
              <a:t>-تحقیق و بررسی درباره غذا و شیر مصرف شدضدعفونی با سیستم مدرن و کارآمد </a:t>
            </a:r>
          </a:p>
          <a:p>
            <a:pPr algn="r" eaLnBrk="1" hangingPunct="1">
              <a:lnSpc>
                <a:spcPct val="150000"/>
              </a:lnSpc>
              <a:buNone/>
            </a:pPr>
            <a:r>
              <a:rPr lang="fa-IR" sz="2800" dirty="0" smtClean="0">
                <a:cs typeface="B Yagut" pitchFamily="2" charset="-78"/>
              </a:rPr>
              <a:t>دفع زباله و مدفوع بدون عفونت زدایی اولیه </a:t>
            </a:r>
          </a:p>
          <a:p>
            <a:pPr algn="r" eaLnBrk="1" hangingPunct="1">
              <a:lnSpc>
                <a:spcPct val="150000"/>
              </a:lnSpc>
              <a:buNone/>
            </a:pPr>
            <a:r>
              <a:rPr lang="fa-IR" sz="2800" dirty="0" smtClean="0">
                <a:cs typeface="B Yagut" pitchFamily="2" charset="-78"/>
              </a:rPr>
              <a:t>·پاکسازي محیط</a:t>
            </a:r>
          </a:p>
          <a:p>
            <a:pPr algn="r" eaLnBrk="1" hangingPunct="1">
              <a:lnSpc>
                <a:spcPct val="150000"/>
              </a:lnSpc>
              <a:buNone/>
            </a:pPr>
            <a:r>
              <a:rPr lang="fa-IR" sz="2800" dirty="0" smtClean="0">
                <a:cs typeface="B Yagut" pitchFamily="2" charset="-78"/>
              </a:rPr>
              <a:t>.ضدعفونی کردن کامل البسه، وسایل شخصی</a:t>
            </a:r>
            <a:endParaRPr lang="en-US" sz="2800" dirty="0" smtClean="0">
              <a:cs typeface="B Yagut" pitchFamily="2" charset="-78"/>
            </a:endParaRPr>
          </a:p>
        </p:txBody>
      </p:sp>
      <p:pic>
        <p:nvPicPr>
          <p:cNvPr id="4" name="~PP334.WAV">
            <a:hlinkClick r:id="" action="ppaction://media"/>
          </p:cNvPr>
          <p:cNvPicPr>
            <a:picLocks noRot="1" noChangeAspect="1"/>
          </p:cNvPicPr>
          <p:nvPr>
            <a:wavAudioFile r:embed="rId1" name="~PP334.WAV"/>
          </p:nvPr>
        </p:nvPicPr>
        <p:blipFill>
          <a:blip r:embed="rId3" cstate="print"/>
          <a:stretch>
            <a:fillRect/>
          </a:stretch>
        </p:blipFill>
        <p:spPr>
          <a:xfrm>
            <a:off x="8696325" y="6410325"/>
            <a:ext cx="304800" cy="304800"/>
          </a:xfrm>
          <a:prstGeom prst="rect">
            <a:avLst/>
          </a:prstGeom>
        </p:spPr>
      </p:pic>
    </p:spTree>
  </p:cSld>
  <p:clrMapOvr>
    <a:masterClrMapping/>
  </p:clrMapOvr>
  <p:transition advTm="1485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pPr eaLnBrk="1" hangingPunct="1"/>
            <a:r>
              <a:rPr lang="fa-IR" smtClean="0">
                <a:cs typeface="B Yagut" pitchFamily="2" charset="-78"/>
              </a:rPr>
              <a:t>مشخصات سند</a:t>
            </a:r>
          </a:p>
        </p:txBody>
      </p:sp>
      <p:sp>
        <p:nvSpPr>
          <p:cNvPr id="3075" name="Content Placeholder 2"/>
          <p:cNvSpPr>
            <a:spLocks noGrp="1"/>
          </p:cNvSpPr>
          <p:nvPr>
            <p:ph idx="1"/>
          </p:nvPr>
        </p:nvSpPr>
        <p:spPr>
          <a:xfrm>
            <a:off x="4643438" y="1643062"/>
            <a:ext cx="4186237" cy="3690937"/>
          </a:xfrm>
        </p:spPr>
        <p:txBody>
          <a:bodyPr>
            <a:normAutofit fontScale="77500" lnSpcReduction="20000"/>
          </a:bodyPr>
          <a:lstStyle/>
          <a:p>
            <a:pPr algn="r" eaLnBrk="1" hangingPunct="1">
              <a:buFont typeface="Arial" pitchFamily="34" charset="0"/>
              <a:buNone/>
            </a:pPr>
            <a:r>
              <a:rPr lang="fa-IR" sz="2800" b="1" dirty="0" smtClean="0">
                <a:cs typeface="B Yagut" pitchFamily="2" charset="-78"/>
              </a:rPr>
              <a:t>مشخصات بسته آموزشی</a:t>
            </a:r>
          </a:p>
          <a:p>
            <a:pPr algn="r" eaLnBrk="1" hangingPunct="1">
              <a:buFont typeface="Arial" pitchFamily="34" charset="0"/>
              <a:buNone/>
            </a:pPr>
            <a:endParaRPr lang="fa-IR" sz="2800" dirty="0" smtClean="0">
              <a:cs typeface="B Yagut" pitchFamily="2" charset="-78"/>
            </a:endParaRPr>
          </a:p>
          <a:p>
            <a:pPr algn="r" eaLnBrk="1" hangingPunct="1">
              <a:buFont typeface="Arial" pitchFamily="34" charset="0"/>
              <a:buNone/>
            </a:pPr>
            <a:r>
              <a:rPr lang="fa-IR" sz="2800" dirty="0" smtClean="0">
                <a:cs typeface="B Yagut" pitchFamily="2" charset="-78"/>
              </a:rPr>
              <a:t>حیطه درس: بیماری های واگیر</a:t>
            </a:r>
          </a:p>
          <a:p>
            <a:pPr algn="r" eaLnBrk="1" hangingPunct="1">
              <a:buFont typeface="Arial" pitchFamily="34" charset="0"/>
              <a:buNone/>
            </a:pPr>
            <a:r>
              <a:rPr lang="fa-IR" sz="2800" dirty="0" smtClean="0">
                <a:cs typeface="B Yagut" pitchFamily="2" charset="-78"/>
              </a:rPr>
              <a:t>تاریخ اخرین بازنگری15اتیر1399</a:t>
            </a:r>
          </a:p>
          <a:p>
            <a:pPr algn="r" eaLnBrk="1" hangingPunct="1">
              <a:buFont typeface="Arial" pitchFamily="34" charset="0"/>
              <a:buNone/>
            </a:pPr>
            <a:r>
              <a:rPr lang="fa-IR" sz="2800" dirty="0" smtClean="0">
                <a:cs typeface="B Yagut" pitchFamily="2" charset="-78"/>
              </a:rPr>
              <a:t>نوبت تهیه:2</a:t>
            </a:r>
          </a:p>
          <a:p>
            <a:pPr algn="r">
              <a:buNone/>
            </a:pPr>
            <a:r>
              <a:rPr lang="en-US" sz="3300" dirty="0" smtClean="0">
                <a:solidFill>
                  <a:srgbClr val="000000"/>
                </a:solidFill>
                <a:cs typeface="B Yagut" pitchFamily="2" charset="-78"/>
              </a:rPr>
              <a:t>                                             </a:t>
            </a:r>
            <a:r>
              <a:rPr lang="fa-IR" sz="3100" dirty="0" smtClean="0">
                <a:solidFill>
                  <a:srgbClr val="000000"/>
                </a:solidFill>
                <a:cs typeface="B Yagut" pitchFamily="2" charset="-78"/>
              </a:rPr>
              <a:t>نام فایل:</a:t>
            </a:r>
            <a:endParaRPr lang="fa-IR" sz="3300" dirty="0" smtClean="0">
              <a:solidFill>
                <a:srgbClr val="000000"/>
              </a:solidFill>
              <a:cs typeface="B Yagut" pitchFamily="2" charset="-78"/>
            </a:endParaRPr>
          </a:p>
          <a:p>
            <a:pPr algn="r">
              <a:buNone/>
            </a:pPr>
            <a:r>
              <a:rPr lang="fa-IR" sz="2800" dirty="0" smtClean="0">
                <a:cs typeface="B Yagut" pitchFamily="2" charset="-78"/>
              </a:rPr>
              <a:t> </a:t>
            </a:r>
            <a:r>
              <a:rPr lang="en-US" sz="2800" dirty="0" smtClean="0">
                <a:solidFill>
                  <a:srgbClr val="000000"/>
                </a:solidFill>
                <a:cs typeface="B Yagut" pitchFamily="2" charset="-78"/>
              </a:rPr>
              <a:t>CD-</a:t>
            </a:r>
            <a:r>
              <a:rPr lang="en-US" sz="2800" dirty="0" err="1" smtClean="0">
                <a:solidFill>
                  <a:srgbClr val="000000"/>
                </a:solidFill>
                <a:cs typeface="B Yagut" pitchFamily="2" charset="-78"/>
              </a:rPr>
              <a:t>ashnayi</a:t>
            </a:r>
            <a:r>
              <a:rPr lang="en-US" sz="2800" dirty="0" smtClean="0">
                <a:solidFill>
                  <a:srgbClr val="000000"/>
                </a:solidFill>
                <a:cs typeface="B Yagut" pitchFamily="2" charset="-78"/>
              </a:rPr>
              <a:t>-</a:t>
            </a:r>
            <a:r>
              <a:rPr lang="en-US" sz="2800" dirty="0" err="1" smtClean="0">
                <a:solidFill>
                  <a:srgbClr val="000000"/>
                </a:solidFill>
                <a:cs typeface="B Yagut" pitchFamily="2" charset="-78"/>
              </a:rPr>
              <a:t>ba</a:t>
            </a:r>
            <a:r>
              <a:rPr lang="en-US" sz="2800" dirty="0" smtClean="0">
                <a:solidFill>
                  <a:srgbClr val="000000"/>
                </a:solidFill>
                <a:cs typeface="B Yagut" pitchFamily="2" charset="-78"/>
              </a:rPr>
              <a:t>-</a:t>
            </a:r>
            <a:r>
              <a:rPr lang="en-US" sz="2800" dirty="0" err="1" smtClean="0">
                <a:solidFill>
                  <a:srgbClr val="000000"/>
                </a:solidFill>
                <a:cs typeface="B Yagut" pitchFamily="2" charset="-78"/>
              </a:rPr>
              <a:t>bimariye</a:t>
            </a:r>
            <a:r>
              <a:rPr lang="en-US" sz="2800" dirty="0" smtClean="0">
                <a:solidFill>
                  <a:srgbClr val="000000"/>
                </a:solidFill>
                <a:cs typeface="B Yagut" pitchFamily="2" charset="-78"/>
              </a:rPr>
              <a:t>-</a:t>
            </a:r>
            <a:r>
              <a:rPr lang="en-US" sz="2800" dirty="0" err="1" smtClean="0">
                <a:solidFill>
                  <a:srgbClr val="000000"/>
                </a:solidFill>
                <a:cs typeface="B Yagut" pitchFamily="2" charset="-78"/>
              </a:rPr>
              <a:t>shiglosis</a:t>
            </a:r>
            <a:r>
              <a:rPr lang="en-US" sz="2800" dirty="0" smtClean="0">
                <a:solidFill>
                  <a:srgbClr val="000000"/>
                </a:solidFill>
                <a:cs typeface="B Yagut" pitchFamily="2" charset="-78"/>
              </a:rPr>
              <a:t>- edit2</a:t>
            </a:r>
            <a:endParaRPr lang="fa-IR" sz="2100" dirty="0" smtClean="0">
              <a:cs typeface="B Yagut" pitchFamily="2" charset="-78"/>
            </a:endParaRPr>
          </a:p>
          <a:p>
            <a:pPr algn="ctr" eaLnBrk="1" hangingPunct="1">
              <a:buFont typeface="Arial" pitchFamily="34" charset="0"/>
              <a:buNone/>
            </a:pPr>
            <a:r>
              <a:rPr lang="fa-IR" sz="2000" dirty="0" smtClean="0">
                <a:cs typeface="B Yagut" pitchFamily="2" charset="-78"/>
              </a:rPr>
              <a:t>                                                                   </a:t>
            </a:r>
            <a:r>
              <a:rPr lang="en-US" sz="2000" dirty="0" smtClean="0">
                <a:cs typeface="B Yagut" pitchFamily="2" charset="-78"/>
              </a:rPr>
              <a:t>            </a:t>
            </a:r>
            <a:r>
              <a:rPr lang="fa-IR" sz="2000" dirty="0" smtClean="0">
                <a:cs typeface="B Yagut" pitchFamily="2" charset="-78"/>
              </a:rPr>
              <a:t> </a:t>
            </a:r>
            <a:endParaRPr lang="en-US" sz="2000" dirty="0" smtClean="0">
              <a:cs typeface="B Yagut" pitchFamily="2" charset="-78"/>
            </a:endParaRPr>
          </a:p>
          <a:p>
            <a:pPr eaLnBrk="1" hangingPunct="1"/>
            <a:endParaRPr lang="fa-IR" sz="2000" dirty="0" smtClean="0">
              <a:cs typeface="B Yagut" pitchFamily="2" charset="-78"/>
            </a:endParaRPr>
          </a:p>
        </p:txBody>
      </p:sp>
      <p:sp>
        <p:nvSpPr>
          <p:cNvPr id="3076" name="Rectangle 5"/>
          <p:cNvSpPr>
            <a:spLocks noChangeArrowheads="1"/>
          </p:cNvSpPr>
          <p:nvPr/>
        </p:nvSpPr>
        <p:spPr bwMode="auto">
          <a:xfrm>
            <a:off x="500063" y="1357313"/>
            <a:ext cx="3786187" cy="4154984"/>
          </a:xfrm>
          <a:prstGeom prst="rect">
            <a:avLst/>
          </a:prstGeom>
          <a:noFill/>
          <a:ln w="9525">
            <a:noFill/>
            <a:miter lim="800000"/>
            <a:headEnd/>
            <a:tailEnd/>
          </a:ln>
        </p:spPr>
        <p:txBody>
          <a:bodyPr>
            <a:spAutoFit/>
          </a:bodyPr>
          <a:lstStyle/>
          <a:p>
            <a:pPr algn="just" rtl="1"/>
            <a:endParaRPr lang="fa-IR" sz="2000" dirty="0">
              <a:solidFill>
                <a:srgbClr val="000000"/>
              </a:solidFill>
              <a:latin typeface="Calibri" pitchFamily="34" charset="0"/>
              <a:cs typeface="B Yagut" pitchFamily="2" charset="-78"/>
            </a:endParaRPr>
          </a:p>
          <a:p>
            <a:pPr algn="just" rtl="1"/>
            <a:r>
              <a:rPr lang="en-US" sz="2000" dirty="0">
                <a:solidFill>
                  <a:srgbClr val="000000"/>
                </a:solidFill>
                <a:latin typeface="Calibri" pitchFamily="34" charset="0"/>
                <a:cs typeface="B Yagut" pitchFamily="2" charset="-78"/>
              </a:rPr>
              <a:t>      </a:t>
            </a:r>
            <a:r>
              <a:rPr lang="fa-IR" sz="2000" dirty="0">
                <a:solidFill>
                  <a:srgbClr val="000000"/>
                </a:solidFill>
                <a:latin typeface="Calibri" pitchFamily="34" charset="0"/>
                <a:cs typeface="B Yagut" pitchFamily="2" charset="-78"/>
              </a:rPr>
              <a:t> </a:t>
            </a:r>
            <a:r>
              <a:rPr lang="fa-IR" sz="2000" b="1" dirty="0">
                <a:solidFill>
                  <a:srgbClr val="000000"/>
                </a:solidFill>
                <a:latin typeface="Calibri" pitchFamily="34" charset="0"/>
                <a:cs typeface="B Yagut" pitchFamily="2" charset="-78"/>
              </a:rPr>
              <a:t>مشخصات مدرس </a:t>
            </a:r>
          </a:p>
          <a:p>
            <a:pPr algn="just" rtl="1"/>
            <a:endParaRPr lang="en-US" sz="2000" dirty="0">
              <a:solidFill>
                <a:srgbClr val="000000"/>
              </a:solidFill>
              <a:latin typeface="Calibri" pitchFamily="34" charset="0"/>
              <a:cs typeface="B Yagut" pitchFamily="2" charset="-78"/>
            </a:endParaRPr>
          </a:p>
          <a:p>
            <a:pPr algn="just" rtl="1"/>
            <a:endParaRPr lang="en-US" sz="2000" dirty="0">
              <a:solidFill>
                <a:srgbClr val="000000"/>
              </a:solidFill>
              <a:latin typeface="Calibri" pitchFamily="34" charset="0"/>
              <a:cs typeface="B Yagut" pitchFamily="2" charset="-78"/>
            </a:endParaRPr>
          </a:p>
          <a:p>
            <a:pPr algn="just" rtl="1"/>
            <a:endParaRPr lang="en-US" sz="2000" dirty="0">
              <a:solidFill>
                <a:srgbClr val="000000"/>
              </a:solidFill>
              <a:latin typeface="Calibri" pitchFamily="34" charset="0"/>
              <a:cs typeface="B Yagut" pitchFamily="2" charset="-78"/>
            </a:endParaRPr>
          </a:p>
          <a:p>
            <a:pPr algn="just" rtl="1"/>
            <a:endParaRPr lang="en-US" sz="2000" dirty="0">
              <a:solidFill>
                <a:srgbClr val="000000"/>
              </a:solidFill>
              <a:latin typeface="Calibri" pitchFamily="34" charset="0"/>
              <a:cs typeface="B Yagut" pitchFamily="2" charset="-78"/>
            </a:endParaRPr>
          </a:p>
          <a:p>
            <a:pPr algn="just" rtl="1"/>
            <a:r>
              <a:rPr lang="fa-IR" sz="2400" dirty="0">
                <a:solidFill>
                  <a:srgbClr val="000000"/>
                </a:solidFill>
                <a:latin typeface="Calibri" pitchFamily="34" charset="0"/>
                <a:cs typeface="B Yagut" pitchFamily="2" charset="-78"/>
              </a:rPr>
              <a:t>اله داد سپاهی</a:t>
            </a:r>
          </a:p>
          <a:p>
            <a:pPr algn="r" rtl="1"/>
            <a:r>
              <a:rPr lang="fa-IR" sz="2000" dirty="0">
                <a:solidFill>
                  <a:srgbClr val="000000"/>
                </a:solidFill>
                <a:latin typeface="Calibri" pitchFamily="34" charset="0"/>
                <a:cs typeface="B Yagut" pitchFamily="2" charset="-78"/>
              </a:rPr>
              <a:t>کارشناسی مدیریت پیشگیری و خدمات </a:t>
            </a:r>
            <a:r>
              <a:rPr lang="fa-IR" sz="2000" dirty="0" smtClean="0">
                <a:solidFill>
                  <a:srgbClr val="000000"/>
                </a:solidFill>
                <a:latin typeface="Calibri" pitchFamily="34" charset="0"/>
                <a:cs typeface="B Yagut" pitchFamily="2" charset="-78"/>
              </a:rPr>
              <a:t>بیماری ها</a:t>
            </a:r>
            <a:r>
              <a:rPr lang="en-US" sz="2000" dirty="0" smtClean="0">
                <a:solidFill>
                  <a:srgbClr val="000000"/>
                </a:solidFill>
                <a:latin typeface="Calibri" pitchFamily="34" charset="0"/>
                <a:cs typeface="B Yagut" pitchFamily="2" charset="-78"/>
              </a:rPr>
              <a:t>                                                         </a:t>
            </a:r>
            <a:endParaRPr lang="fa-IR" sz="2000" dirty="0">
              <a:solidFill>
                <a:srgbClr val="000000"/>
              </a:solidFill>
              <a:latin typeface="Calibri" pitchFamily="34" charset="0"/>
              <a:cs typeface="B Yagut" pitchFamily="2" charset="-78"/>
            </a:endParaRPr>
          </a:p>
          <a:p>
            <a:pPr algn="r" rtl="1"/>
            <a:r>
              <a:rPr lang="fa-IR" sz="2000" dirty="0">
                <a:solidFill>
                  <a:srgbClr val="000000"/>
                </a:solidFill>
                <a:latin typeface="Calibri" pitchFamily="34" charset="0"/>
                <a:cs typeface="B Yagut" pitchFamily="2" charset="-78"/>
              </a:rPr>
              <a:t>مربی</a:t>
            </a:r>
            <a:r>
              <a:rPr lang="en-US" sz="2000" dirty="0">
                <a:solidFill>
                  <a:srgbClr val="000000"/>
                </a:solidFill>
                <a:latin typeface="Calibri" pitchFamily="34" charset="0"/>
                <a:cs typeface="B Yagut" pitchFamily="2" charset="-78"/>
              </a:rPr>
              <a:t> </a:t>
            </a:r>
            <a:r>
              <a:rPr lang="fa-IR" sz="2000" dirty="0">
                <a:solidFill>
                  <a:srgbClr val="000000"/>
                </a:solidFill>
                <a:latin typeface="Calibri" pitchFamily="34" charset="0"/>
                <a:cs typeface="B Yagut" pitchFamily="2" charset="-78"/>
              </a:rPr>
              <a:t>مرکزآموزش بهورزی شهرستان سراوان-دانشگاه علوم پزشکی وخدمات بهداشتی درمانی زاهدان</a:t>
            </a:r>
            <a:endParaRPr lang="en-US" sz="2000" dirty="0">
              <a:solidFill>
                <a:srgbClr val="000000"/>
              </a:solidFill>
              <a:latin typeface="Calibri" pitchFamily="34" charset="0"/>
              <a:cs typeface="B Yagut" pitchFamily="2" charset="-78"/>
            </a:endParaRPr>
          </a:p>
        </p:txBody>
      </p:sp>
      <p:pic>
        <p:nvPicPr>
          <p:cNvPr id="3077" name="Picture 4" descr="E:\دکتر\کپی شنسنامه دکتر\11 001.jpg"/>
          <p:cNvPicPr>
            <a:picLocks noChangeAspect="1" noChangeArrowheads="1"/>
          </p:cNvPicPr>
          <p:nvPr/>
        </p:nvPicPr>
        <p:blipFill>
          <a:blip r:embed="rId3" cstate="print"/>
          <a:srcRect/>
          <a:stretch>
            <a:fillRect/>
          </a:stretch>
        </p:blipFill>
        <p:spPr bwMode="auto">
          <a:xfrm>
            <a:off x="214313" y="928688"/>
            <a:ext cx="1766887" cy="1966912"/>
          </a:xfrm>
          <a:prstGeom prst="rect">
            <a:avLst/>
          </a:prstGeom>
          <a:noFill/>
          <a:ln w="9525">
            <a:noFill/>
            <a:miter lim="800000"/>
            <a:headEnd/>
            <a:tailEnd/>
          </a:ln>
        </p:spPr>
      </p:pic>
      <p:pic>
        <p:nvPicPr>
          <p:cNvPr id="6" name="~PP1666.WAV">
            <a:hlinkClick r:id="" action="ppaction://media"/>
          </p:cNvPr>
          <p:cNvPicPr>
            <a:picLocks noRot="1" noChangeAspect="1"/>
          </p:cNvPicPr>
          <p:nvPr>
            <a:wavAudioFile r:embed="rId1" name="~PP1666.WAV"/>
          </p:nvPr>
        </p:nvPicPr>
        <p:blipFill>
          <a:blip r:embed="rId4" cstate="print"/>
          <a:stretch>
            <a:fillRect/>
          </a:stretch>
        </p:blipFill>
        <p:spPr>
          <a:xfrm>
            <a:off x="8696325" y="6410325"/>
            <a:ext cx="304800" cy="304800"/>
          </a:xfrm>
          <a:prstGeom prst="rect">
            <a:avLst/>
          </a:prstGeom>
        </p:spPr>
      </p:pic>
    </p:spTree>
  </p:cSld>
  <p:clrMapOvr>
    <a:masterClrMapping/>
  </p:clrMapOvr>
  <p:transition advTm="152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6"/>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1170" name="Title 1"/>
          <p:cNvSpPr>
            <a:spLocks noGrp="1"/>
          </p:cNvSpPr>
          <p:nvPr>
            <p:ph type="title"/>
          </p:nvPr>
        </p:nvSpPr>
        <p:spPr/>
        <p:txBody>
          <a:bodyPr>
            <a:normAutofit/>
          </a:bodyPr>
          <a:lstStyle/>
          <a:p>
            <a:pPr eaLnBrk="1" hangingPunct="1"/>
            <a:r>
              <a:rPr lang="fa-IR" sz="4000" b="1" dirty="0" smtClean="0">
                <a:cs typeface="B Yagut" pitchFamily="2" charset="-78"/>
              </a:rPr>
              <a:t>گندزدایی</a:t>
            </a:r>
            <a:endParaRPr lang="en-US" sz="4000" b="1" dirty="0" smtClean="0">
              <a:cs typeface="B Yagut" pitchFamily="2" charset="-78"/>
            </a:endParaRPr>
          </a:p>
        </p:txBody>
      </p:sp>
      <p:sp>
        <p:nvSpPr>
          <p:cNvPr id="391171" name="Content Placeholder 2"/>
          <p:cNvSpPr>
            <a:spLocks noGrp="1"/>
          </p:cNvSpPr>
          <p:nvPr>
            <p:ph idx="1"/>
          </p:nvPr>
        </p:nvSpPr>
        <p:spPr/>
        <p:txBody>
          <a:bodyPr>
            <a:normAutofit/>
          </a:bodyPr>
          <a:lstStyle/>
          <a:p>
            <a:pPr algn="r" eaLnBrk="1" hangingPunct="1">
              <a:lnSpc>
                <a:spcPct val="150000"/>
              </a:lnSpc>
              <a:buNone/>
            </a:pPr>
            <a:r>
              <a:rPr lang="fa-IR" sz="2800" dirty="0" smtClean="0">
                <a:cs typeface="B Yagut" pitchFamily="2" charset="-78"/>
              </a:rPr>
              <a:t>است .ارزانترین و مؤثرترین گندزداها محلول کلر 3% شیر آهک و محلول فنل  2درصدمی باشد.در صورت عدم دسترسی به مواد ضدعفونی کننده می توان البسه را در نورمستقیم آفتاب خشک نمود.با توجه به احتمال انتقال شیگلا دیسانتریه از طریق سوسک </a:t>
            </a:r>
            <a:r>
              <a:rPr lang="en-US" sz="2800" dirty="0" smtClean="0">
                <a:cs typeface="B Yagut" pitchFamily="2" charset="-78"/>
              </a:rPr>
              <a:t>.</a:t>
            </a:r>
            <a:r>
              <a:rPr lang="fa-IR" sz="2800" dirty="0" smtClean="0">
                <a:cs typeface="B Yagut" pitchFamily="2" charset="-78"/>
              </a:rPr>
              <a:t>و حشرات خانگی مبارزه باآنها نیز در پیشگیري مؤثر است</a:t>
            </a:r>
            <a:endParaRPr lang="en-US" sz="2800" dirty="0" smtClean="0">
              <a:cs typeface="B Yagut" pitchFamily="2" charset="-78"/>
            </a:endParaRPr>
          </a:p>
        </p:txBody>
      </p:sp>
      <p:pic>
        <p:nvPicPr>
          <p:cNvPr id="4" name="~PP4041.WAV">
            <a:hlinkClick r:id="" action="ppaction://media"/>
          </p:cNvPr>
          <p:cNvPicPr>
            <a:picLocks noRot="1" noChangeAspect="1"/>
          </p:cNvPicPr>
          <p:nvPr>
            <a:wavAudioFile r:embed="rId1" name="~PP4041.WAV"/>
          </p:nvPr>
        </p:nvPicPr>
        <p:blipFill>
          <a:blip r:embed="rId3" cstate="print"/>
          <a:stretch>
            <a:fillRect/>
          </a:stretch>
        </p:blipFill>
        <p:spPr>
          <a:xfrm>
            <a:off x="8696325" y="6410325"/>
            <a:ext cx="304800" cy="304800"/>
          </a:xfrm>
          <a:prstGeom prst="rect">
            <a:avLst/>
          </a:prstGeom>
        </p:spPr>
      </p:pic>
    </p:spTree>
  </p:cSld>
  <p:clrMapOvr>
    <a:masterClrMapping/>
  </p:clrMapOvr>
  <p:transition advTm="2411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5026" name="Title 1"/>
          <p:cNvSpPr>
            <a:spLocks noGrp="1"/>
          </p:cNvSpPr>
          <p:nvPr>
            <p:ph type="title"/>
          </p:nvPr>
        </p:nvSpPr>
        <p:spPr/>
        <p:txBody>
          <a:bodyPr>
            <a:normAutofit/>
          </a:bodyPr>
          <a:lstStyle/>
          <a:p>
            <a:pPr eaLnBrk="1" hangingPunct="1"/>
            <a:r>
              <a:rPr lang="fa-IR" sz="4000" b="1" dirty="0" smtClean="0">
                <a:cs typeface="B Yagut" pitchFamily="2" charset="-78"/>
              </a:rPr>
              <a:t>درمان</a:t>
            </a:r>
            <a:endParaRPr lang="en-US" sz="4000" b="1" dirty="0" smtClean="0">
              <a:cs typeface="B Yagut" pitchFamily="2" charset="-78"/>
            </a:endParaRPr>
          </a:p>
        </p:txBody>
      </p:sp>
      <p:sp>
        <p:nvSpPr>
          <p:cNvPr id="385027" name="Content Placeholder 2"/>
          <p:cNvSpPr>
            <a:spLocks noGrp="1"/>
          </p:cNvSpPr>
          <p:nvPr>
            <p:ph idx="1"/>
          </p:nvPr>
        </p:nvSpPr>
        <p:spPr/>
        <p:txBody>
          <a:bodyPr>
            <a:normAutofit/>
          </a:bodyPr>
          <a:lstStyle/>
          <a:p>
            <a:pPr algn="r" eaLnBrk="1" hangingPunct="1">
              <a:lnSpc>
                <a:spcPct val="200000"/>
              </a:lnSpc>
              <a:buFontTx/>
              <a:buNone/>
            </a:pPr>
            <a:r>
              <a:rPr lang="fa-IR" sz="2400" dirty="0" smtClean="0">
                <a:cs typeface="B Yagut" pitchFamily="2" charset="-78"/>
              </a:rPr>
              <a:t>با آنتی بیوتیک مناسب ،مدت و شدت بیماري و مدت دفع پاتوژن ها را کاهش خواهد داد ·</a:t>
            </a:r>
            <a:r>
              <a:rPr lang="fa-IR" sz="2400" dirty="0" smtClean="0">
                <a:solidFill>
                  <a:srgbClr val="FF0000"/>
                </a:solidFill>
                <a:cs typeface="B Yagut" pitchFamily="2" charset="-78"/>
              </a:rPr>
              <a:t>کوتریموکسازول</a:t>
            </a:r>
            <a:r>
              <a:rPr lang="fa-IR" sz="2400" dirty="0" smtClean="0">
                <a:cs typeface="B Yagut" pitchFamily="2" charset="-78"/>
              </a:rPr>
              <a:t>(در بالغین 2 قرص 2 بار در روز به مدت 5 روز)</a:t>
            </a:r>
          </a:p>
          <a:p>
            <a:pPr algn="r" eaLnBrk="1" hangingPunct="1">
              <a:lnSpc>
                <a:spcPct val="200000"/>
              </a:lnSpc>
              <a:buFontTx/>
              <a:buNone/>
            </a:pPr>
            <a:r>
              <a:rPr lang="fa-IR" sz="2400" dirty="0" smtClean="0">
                <a:solidFill>
                  <a:srgbClr val="FF0000"/>
                </a:solidFill>
                <a:cs typeface="B Yagut" pitchFamily="2" charset="-78"/>
              </a:rPr>
              <a:t>نالیدیکسیک اسید یا سفتریاکسون </a:t>
            </a:r>
            <a:r>
              <a:rPr lang="fa-IR" sz="2400" dirty="0" smtClean="0">
                <a:cs typeface="B Yagut" pitchFamily="2" charset="-78"/>
              </a:rPr>
              <a:t>در درمان کودکان استفاده می شود</a:t>
            </a:r>
            <a:endParaRPr lang="en-US" sz="2400" dirty="0" smtClean="0">
              <a:cs typeface="B Yagut" pitchFamily="2" charset="-78"/>
            </a:endParaRPr>
          </a:p>
        </p:txBody>
      </p:sp>
      <p:pic>
        <p:nvPicPr>
          <p:cNvPr id="4" name="~PP1733.WAV">
            <a:hlinkClick r:id="" action="ppaction://media"/>
          </p:cNvPr>
          <p:cNvPicPr>
            <a:picLocks noRot="1" noChangeAspect="1"/>
          </p:cNvPicPr>
          <p:nvPr>
            <a:wavAudioFile r:embed="rId1" name="~PP1733.WAV"/>
          </p:nvPr>
        </p:nvPicPr>
        <p:blipFill>
          <a:blip r:embed="rId3" cstate="print"/>
          <a:stretch>
            <a:fillRect/>
          </a:stretch>
        </p:blipFill>
        <p:spPr>
          <a:xfrm>
            <a:off x="8696325" y="6410325"/>
            <a:ext cx="304800" cy="304800"/>
          </a:xfrm>
          <a:prstGeom prst="rect">
            <a:avLst/>
          </a:prstGeom>
        </p:spPr>
      </p:pic>
    </p:spTree>
  </p:cSld>
  <p:clrMapOvr>
    <a:masterClrMapping/>
  </p:clrMapOvr>
  <p:transition advTm="1809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4000" b="1" dirty="0" smtClean="0">
                <a:cs typeface="B Yagut" pitchFamily="2" charset="-78"/>
              </a:rPr>
              <a:t>موارد ارجاع به پزشک</a:t>
            </a:r>
            <a:endParaRPr lang="fa-IR" sz="4000" b="1" dirty="0">
              <a:cs typeface="B Yagut" pitchFamily="2" charset="-78"/>
            </a:endParaRPr>
          </a:p>
        </p:txBody>
      </p:sp>
      <p:sp>
        <p:nvSpPr>
          <p:cNvPr id="3" name="Content Placeholder 2"/>
          <p:cNvSpPr>
            <a:spLocks noGrp="1"/>
          </p:cNvSpPr>
          <p:nvPr>
            <p:ph idx="1"/>
          </p:nvPr>
        </p:nvSpPr>
        <p:spPr/>
        <p:txBody>
          <a:bodyPr>
            <a:normAutofit/>
          </a:bodyPr>
          <a:lstStyle/>
          <a:p>
            <a:pPr algn="r">
              <a:lnSpc>
                <a:spcPct val="200000"/>
              </a:lnSpc>
              <a:buNone/>
            </a:pPr>
            <a:r>
              <a:rPr lang="fa-IR" sz="2800" dirty="0" smtClean="0">
                <a:cs typeface="B Yagut" pitchFamily="2" charset="-78"/>
              </a:rPr>
              <a:t>ـ تب‌ ۳۸٫۹ درجه‌ سانتیگراد یا بیشتر- گلودرد، سردرد، یا گوش‌ درد</a:t>
            </a:r>
            <a:br>
              <a:rPr lang="fa-IR" sz="2800" dirty="0" smtClean="0">
                <a:cs typeface="B Yagut" pitchFamily="2" charset="-78"/>
              </a:rPr>
            </a:br>
            <a:r>
              <a:rPr lang="fa-IR" sz="2800" dirty="0" smtClean="0">
                <a:cs typeface="B Yagut" pitchFamily="2" charset="-78"/>
              </a:rPr>
              <a:t>ـ تنگی‌ نفس‌ یا سرفۀ شدیدـ رگۀ خون‌ در خلط‌ سینه‌</a:t>
            </a:r>
            <a:br>
              <a:rPr lang="fa-IR" sz="2800" dirty="0" smtClean="0">
                <a:cs typeface="B Yagut" pitchFamily="2" charset="-78"/>
              </a:rPr>
            </a:br>
            <a:r>
              <a:rPr lang="fa-IR" sz="2800" dirty="0" smtClean="0">
                <a:cs typeface="B Yagut" pitchFamily="2" charset="-78"/>
              </a:rPr>
              <a:t>ـ درد یا تورم‌ شدید شکم-‌خون‌ریزی‌ گوارشی‌ از مقعد</a:t>
            </a:r>
            <a:br>
              <a:rPr lang="fa-IR" sz="2800" dirty="0" smtClean="0">
                <a:cs typeface="B Yagut" pitchFamily="2" charset="-78"/>
              </a:rPr>
            </a:br>
            <a:r>
              <a:rPr lang="fa-IR" sz="2800" dirty="0" smtClean="0">
                <a:cs typeface="B Yagut" pitchFamily="2" charset="-78"/>
              </a:rPr>
              <a:t>ـ درد در ساق‌ پا یا تمام‌ پا- درد وتورم مفاصل</a:t>
            </a:r>
            <a:br>
              <a:rPr lang="fa-IR" sz="2800" dirty="0" smtClean="0">
                <a:cs typeface="B Yagut" pitchFamily="2" charset="-78"/>
              </a:rPr>
            </a:br>
            <a:endParaRPr lang="fa-IR" sz="2800" dirty="0">
              <a:cs typeface="B Yagut" pitchFamily="2" charset="-78"/>
            </a:endParaRPr>
          </a:p>
        </p:txBody>
      </p:sp>
      <p:pic>
        <p:nvPicPr>
          <p:cNvPr id="4" name="~PP2081.WAV">
            <a:hlinkClick r:id="" action="ppaction://media"/>
          </p:cNvPr>
          <p:cNvPicPr>
            <a:picLocks noRot="1" noChangeAspect="1"/>
          </p:cNvPicPr>
          <p:nvPr>
            <a:wavAudioFile r:embed="rId1" name="~PP2081.WAV"/>
          </p:nvPr>
        </p:nvPicPr>
        <p:blipFill>
          <a:blip r:embed="rId3" cstate="print"/>
          <a:stretch>
            <a:fillRect/>
          </a:stretch>
        </p:blipFill>
        <p:spPr>
          <a:xfrm>
            <a:off x="8696325" y="6410325"/>
            <a:ext cx="304800" cy="304800"/>
          </a:xfrm>
          <a:prstGeom prst="rect">
            <a:avLst/>
          </a:prstGeom>
        </p:spPr>
      </p:pic>
    </p:spTree>
  </p:cSld>
  <p:clrMapOvr>
    <a:masterClrMapping/>
  </p:clrMapOvr>
  <p:transition advTm="2076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4000" b="1" dirty="0" smtClean="0">
                <a:cs typeface="B Yagut" pitchFamily="2" charset="-78"/>
              </a:rPr>
              <a:t>پیش‌گیری</a:t>
            </a:r>
            <a:endParaRPr lang="fa-IR" sz="4000" dirty="0">
              <a:cs typeface="B Yagut" pitchFamily="2" charset="-78"/>
            </a:endParaRPr>
          </a:p>
        </p:txBody>
      </p:sp>
      <p:sp>
        <p:nvSpPr>
          <p:cNvPr id="3" name="Content Placeholder 2"/>
          <p:cNvSpPr>
            <a:spLocks noGrp="1"/>
          </p:cNvSpPr>
          <p:nvPr>
            <p:ph idx="1"/>
          </p:nvPr>
        </p:nvSpPr>
        <p:spPr/>
        <p:txBody>
          <a:bodyPr>
            <a:normAutofit/>
          </a:bodyPr>
          <a:lstStyle/>
          <a:p>
            <a:pPr algn="r">
              <a:lnSpc>
                <a:spcPct val="150000"/>
              </a:lnSpc>
              <a:buNone/>
            </a:pPr>
            <a:r>
              <a:rPr lang="fa-IR" sz="2400" dirty="0" smtClean="0">
                <a:cs typeface="B Yagut" pitchFamily="2" charset="-78"/>
              </a:rPr>
              <a:t>-هرکس که علائم اسهال خونی دارد دستان ستان‌ خود را پس‌ از </a:t>
            </a:r>
            <a:endParaRPr lang="en-US" sz="2400" dirty="0" smtClean="0">
              <a:cs typeface="B Yagut" pitchFamily="2" charset="-78"/>
            </a:endParaRPr>
          </a:p>
          <a:p>
            <a:pPr algn="r">
              <a:lnSpc>
                <a:spcPct val="150000"/>
              </a:lnSpc>
              <a:buNone/>
            </a:pPr>
            <a:r>
              <a:rPr lang="fa-IR" sz="2400" dirty="0" smtClean="0">
                <a:cs typeface="B Yagut" pitchFamily="2" charset="-78"/>
              </a:rPr>
              <a:t>اجابت‌ مزاج‌ و قبل‌ از دست‌ زدن‌ به‌ مواد غذایی‌ بشویید.</a:t>
            </a:r>
            <a:br>
              <a:rPr lang="fa-IR" sz="2400" dirty="0" smtClean="0">
                <a:cs typeface="B Yagut" pitchFamily="2" charset="-78"/>
              </a:rPr>
            </a:br>
            <a:endParaRPr lang="fa-IR" sz="2400" dirty="0" smtClean="0">
              <a:cs typeface="B Yagut" pitchFamily="2" charset="-78"/>
            </a:endParaRPr>
          </a:p>
          <a:p>
            <a:pPr algn="r">
              <a:lnSpc>
                <a:spcPct val="150000"/>
              </a:lnSpc>
              <a:buNone/>
            </a:pPr>
            <a:r>
              <a:rPr lang="fa-IR" sz="2400" dirty="0" smtClean="0">
                <a:cs typeface="B Yagut" pitchFamily="2" charset="-78"/>
              </a:rPr>
              <a:t>-لباس‌های‌ آلوده‌ و ملحفه‌جات‌ را در سطل‌های‌ پوشیده‌ و پُر از آب‌ و صابون‌ قرار دهید تا زمانی‌ که‌ بتوان‌ آن‌ها را جوشاند.</a:t>
            </a:r>
            <a:endParaRPr lang="fa-IR" sz="2400" dirty="0">
              <a:cs typeface="B Yagut" pitchFamily="2" charset="-78"/>
            </a:endParaRPr>
          </a:p>
        </p:txBody>
      </p:sp>
      <p:pic>
        <p:nvPicPr>
          <p:cNvPr id="4" name="~PP3320.WAV">
            <a:hlinkClick r:id="" action="ppaction://media"/>
          </p:cNvPr>
          <p:cNvPicPr>
            <a:picLocks noRot="1" noChangeAspect="1"/>
          </p:cNvPicPr>
          <p:nvPr>
            <a:wavAudioFile r:embed="rId1" name="~PP3320.WAV"/>
          </p:nvPr>
        </p:nvPicPr>
        <p:blipFill>
          <a:blip r:embed="rId3" cstate="print"/>
          <a:stretch>
            <a:fillRect/>
          </a:stretch>
        </p:blipFill>
        <p:spPr>
          <a:xfrm>
            <a:off x="8696325" y="6410325"/>
            <a:ext cx="304800" cy="304800"/>
          </a:xfrm>
          <a:prstGeom prst="rect">
            <a:avLst/>
          </a:prstGeom>
        </p:spPr>
      </p:pic>
    </p:spTree>
  </p:cSld>
  <p:clrMapOvr>
    <a:masterClrMapping/>
  </p:clrMapOvr>
  <p:transition advTm="2165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normAutofit/>
          </a:bodyPr>
          <a:lstStyle/>
          <a:p>
            <a:r>
              <a:rPr lang="fa-IR" sz="4000" b="1" dirty="0" smtClean="0">
                <a:cs typeface="B Yagut" pitchFamily="2" charset="-78"/>
              </a:rPr>
              <a:t>نتیجه گیری </a:t>
            </a:r>
            <a:endParaRPr lang="en-US" sz="4000" b="1" dirty="0" smtClean="0">
              <a:cs typeface="B Yagut" pitchFamily="2" charset="-78"/>
            </a:endParaRPr>
          </a:p>
        </p:txBody>
      </p:sp>
      <p:sp>
        <p:nvSpPr>
          <p:cNvPr id="43011" name="Content Placeholder 2"/>
          <p:cNvSpPr>
            <a:spLocks noGrp="1"/>
          </p:cNvSpPr>
          <p:nvPr>
            <p:ph idx="1"/>
          </p:nvPr>
        </p:nvSpPr>
        <p:spPr/>
        <p:txBody>
          <a:bodyPr>
            <a:noAutofit/>
          </a:bodyPr>
          <a:lstStyle/>
          <a:p>
            <a:pPr algn="r">
              <a:lnSpc>
                <a:spcPct val="200000"/>
              </a:lnSpc>
              <a:buNone/>
            </a:pPr>
            <a:r>
              <a:rPr lang="en-US" sz="2400" b="1" dirty="0" smtClean="0">
                <a:cs typeface="B Yagut" pitchFamily="2" charset="-78"/>
              </a:rPr>
              <a:t> </a:t>
            </a:r>
            <a:r>
              <a:rPr lang="fa-IR" sz="2400" b="1" dirty="0" smtClean="0">
                <a:cs typeface="B Yagut" pitchFamily="2" charset="-78"/>
              </a:rPr>
              <a:t>-</a:t>
            </a:r>
            <a:r>
              <a:rPr lang="fa-IR" sz="2000" b="1" dirty="0" smtClean="0">
                <a:solidFill>
                  <a:srgbClr val="FF0000"/>
                </a:solidFill>
                <a:cs typeface="B Yagut" pitchFamily="2" charset="-78"/>
              </a:rPr>
              <a:t>تعریف بیماری شیگلوزیس </a:t>
            </a:r>
            <a:r>
              <a:rPr lang="fa-IR" sz="2000" b="1" dirty="0" smtClean="0">
                <a:cs typeface="B Yagut" pitchFamily="2" charset="-78"/>
              </a:rPr>
              <a:t>که با نام اسهال خونی و یا سندرم "مارلو" نیز شناخته می شود، نوعی بیماری است که از طریق باکتری "شیگلا" منتقل می شود</a:t>
            </a:r>
            <a:r>
              <a:rPr lang="fa-IR" sz="1800" b="1" dirty="0" smtClean="0">
                <a:cs typeface="B Yagut" pitchFamily="2" charset="-78"/>
              </a:rPr>
              <a:t>..</a:t>
            </a:r>
            <a:endParaRPr lang="fa-IR" sz="2400" b="1" dirty="0" smtClean="0">
              <a:cs typeface="B Yagut" pitchFamily="2" charset="-78"/>
            </a:endParaRPr>
          </a:p>
          <a:p>
            <a:pPr algn="r">
              <a:lnSpc>
                <a:spcPct val="200000"/>
              </a:lnSpc>
              <a:buNone/>
            </a:pPr>
            <a:r>
              <a:rPr lang="fa-IR" sz="2400" b="1" dirty="0" smtClean="0">
                <a:solidFill>
                  <a:srgbClr val="FF0000"/>
                </a:solidFill>
                <a:cs typeface="B Yagut" pitchFamily="2" charset="-78"/>
              </a:rPr>
              <a:t>مخزن</a:t>
            </a:r>
            <a:r>
              <a:rPr lang="fa-IR" sz="2400" b="1" dirty="0" smtClean="0">
                <a:cs typeface="B Yagut" pitchFamily="2" charset="-78"/>
              </a:rPr>
              <a:t> بیماری شیگلوزیس انسان می باشد.</a:t>
            </a:r>
          </a:p>
          <a:p>
            <a:pPr algn="r">
              <a:lnSpc>
                <a:spcPct val="200000"/>
              </a:lnSpc>
              <a:buNone/>
            </a:pPr>
            <a:r>
              <a:rPr lang="fa-IR" sz="2000" b="1" dirty="0" smtClean="0">
                <a:solidFill>
                  <a:srgbClr val="FF0000"/>
                </a:solidFill>
                <a:cs typeface="B Yagut" pitchFamily="2" charset="-78"/>
              </a:rPr>
              <a:t>نالیدیکسیک اسید یا سفتریاکسون </a:t>
            </a:r>
            <a:r>
              <a:rPr lang="fa-IR" sz="2000" b="1" dirty="0" smtClean="0">
                <a:cs typeface="B Yagut" pitchFamily="2" charset="-78"/>
              </a:rPr>
              <a:t>در درمان کودکان شگیلایی استفاده می شود</a:t>
            </a:r>
            <a:r>
              <a:rPr lang="fa-IR" sz="2400" b="1" dirty="0" smtClean="0">
                <a:cs typeface="B Yagut" pitchFamily="2" charset="-78"/>
              </a:rPr>
              <a:t>.</a:t>
            </a:r>
          </a:p>
          <a:p>
            <a:pPr algn="r">
              <a:lnSpc>
                <a:spcPct val="200000"/>
              </a:lnSpc>
              <a:buNone/>
            </a:pPr>
            <a:r>
              <a:rPr lang="fa-IR" sz="2400" b="1" dirty="0" smtClean="0">
                <a:solidFill>
                  <a:srgbClr val="FF0000"/>
                </a:solidFill>
                <a:cs typeface="B Yagut" pitchFamily="2" charset="-78"/>
              </a:rPr>
              <a:t>علادم شیگلا:   </a:t>
            </a:r>
            <a:r>
              <a:rPr lang="fa-IR" sz="2400" b="1" dirty="0" smtClean="0">
                <a:cs typeface="B Yagut" pitchFamily="2" charset="-78"/>
              </a:rPr>
              <a:t>دل‌پیچه- اسهال‌ (تا ۲۰ یا حتی‌ ۳۰ بار اجابت‌ مزاج‌ آبکی‌ در روز یا چرک  یا مخاط ووجود خون، یا چرک‌ در مدفوع‌</a:t>
            </a:r>
            <a:br>
              <a:rPr lang="fa-IR" sz="2400" b="1" dirty="0" smtClean="0">
                <a:cs typeface="B Yagut" pitchFamily="2" charset="-78"/>
              </a:rPr>
            </a:br>
            <a:endParaRPr lang="fa-IR" sz="2400" b="1" dirty="0" smtClean="0">
              <a:cs typeface="B Yagut" pitchFamily="2" charset="-78"/>
            </a:endParaRPr>
          </a:p>
          <a:p>
            <a:pPr algn="r">
              <a:lnSpc>
                <a:spcPct val="200000"/>
              </a:lnSpc>
              <a:buNone/>
            </a:pPr>
            <a:endParaRPr lang="fa-IR" sz="2400" b="1" dirty="0" smtClean="0">
              <a:cs typeface="B Yagut" pitchFamily="2" charset="-78"/>
            </a:endParaRPr>
          </a:p>
          <a:p>
            <a:pPr algn="r">
              <a:lnSpc>
                <a:spcPct val="200000"/>
              </a:lnSpc>
              <a:buNone/>
            </a:pPr>
            <a:endParaRPr lang="fa-IR" sz="2400" b="1" dirty="0" smtClean="0">
              <a:cs typeface="B Yagut" pitchFamily="2" charset="-78"/>
            </a:endParaRPr>
          </a:p>
          <a:p>
            <a:pPr algn="r">
              <a:lnSpc>
                <a:spcPct val="200000"/>
              </a:lnSpc>
              <a:buNone/>
            </a:pPr>
            <a:endParaRPr lang="en-US" sz="2400" b="1" dirty="0" smtClean="0">
              <a:cs typeface="B Yagut" pitchFamily="2" charset="-78"/>
            </a:endParaRPr>
          </a:p>
        </p:txBody>
      </p:sp>
      <p:pic>
        <p:nvPicPr>
          <p:cNvPr id="4" name="~PP1416.WAV">
            <a:hlinkClick r:id="" action="ppaction://media"/>
          </p:cNvPr>
          <p:cNvPicPr>
            <a:picLocks noRot="1" noChangeAspect="1"/>
          </p:cNvPicPr>
          <p:nvPr>
            <a:wavAudioFile r:embed="rId1" name="~PP1416.WAV"/>
          </p:nvPr>
        </p:nvPicPr>
        <p:blipFill>
          <a:blip r:embed="rId3" cstate="print"/>
          <a:stretch>
            <a:fillRect/>
          </a:stretch>
        </p:blipFill>
        <p:spPr>
          <a:xfrm>
            <a:off x="8696325" y="6410325"/>
            <a:ext cx="304800" cy="304800"/>
          </a:xfrm>
          <a:prstGeom prst="rect">
            <a:avLst/>
          </a:prstGeom>
        </p:spPr>
      </p:pic>
    </p:spTree>
  </p:cSld>
  <p:clrMapOvr>
    <a:masterClrMapping/>
  </p:clrMapOvr>
  <p:transition advTm="2257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noAutofit/>
          </a:bodyPr>
          <a:lstStyle/>
          <a:p>
            <a:r>
              <a:rPr lang="fa-IR" sz="4000" b="1" dirty="0" smtClean="0">
                <a:cs typeface="B Yagut" pitchFamily="2" charset="-78"/>
              </a:rPr>
              <a:t>پرسش </a:t>
            </a:r>
            <a:r>
              <a:rPr lang="fa-IR" sz="4000" dirty="0" smtClean="0">
                <a:solidFill>
                  <a:srgbClr val="FF0000"/>
                </a:solidFill>
              </a:rPr>
              <a:t/>
            </a:r>
            <a:br>
              <a:rPr lang="fa-IR" sz="4000" dirty="0" smtClean="0">
                <a:solidFill>
                  <a:srgbClr val="FF0000"/>
                </a:solidFill>
              </a:rPr>
            </a:br>
            <a:endParaRPr lang="fa-IR" sz="4000" dirty="0" smtClean="0"/>
          </a:p>
        </p:txBody>
      </p:sp>
      <p:sp>
        <p:nvSpPr>
          <p:cNvPr id="44035" name="Content Placeholder 5"/>
          <p:cNvSpPr>
            <a:spLocks noGrp="1"/>
          </p:cNvSpPr>
          <p:nvPr>
            <p:ph idx="1"/>
          </p:nvPr>
        </p:nvSpPr>
        <p:spPr/>
        <p:txBody>
          <a:bodyPr>
            <a:normAutofit/>
          </a:bodyPr>
          <a:lstStyle/>
          <a:p>
            <a:pPr algn="r">
              <a:lnSpc>
                <a:spcPct val="150000"/>
              </a:lnSpc>
              <a:buNone/>
            </a:pPr>
            <a:r>
              <a:rPr lang="fa-IR" sz="2400" dirty="0" smtClean="0">
                <a:cs typeface="B Yagut" pitchFamily="2" charset="-78"/>
              </a:rPr>
              <a:t>1- تعریف شیگلوزیس را توضیح دهید.؟</a:t>
            </a:r>
          </a:p>
          <a:p>
            <a:pPr algn="r">
              <a:lnSpc>
                <a:spcPct val="150000"/>
              </a:lnSpc>
              <a:buNone/>
            </a:pPr>
            <a:r>
              <a:rPr lang="fa-IR" sz="2400" dirty="0" smtClean="0">
                <a:cs typeface="B Yagut" pitchFamily="2" charset="-78"/>
              </a:rPr>
              <a:t>2-  چگونگی بیماریزایی شیگلوزیس بیان کنید؟</a:t>
            </a:r>
          </a:p>
          <a:p>
            <a:pPr algn="r">
              <a:lnSpc>
                <a:spcPct val="150000"/>
              </a:lnSpc>
              <a:buNone/>
            </a:pPr>
            <a:r>
              <a:rPr lang="fa-IR" sz="2400" dirty="0" smtClean="0">
                <a:cs typeface="B Yagut" pitchFamily="2" charset="-78"/>
              </a:rPr>
              <a:t>3-آلودگی به انگل شیگلوزیس چگونه است.؟</a:t>
            </a:r>
          </a:p>
          <a:p>
            <a:pPr algn="r">
              <a:lnSpc>
                <a:spcPct val="150000"/>
              </a:lnSpc>
              <a:buNone/>
            </a:pPr>
            <a:r>
              <a:rPr lang="fa-IR" sz="2400" dirty="0" smtClean="0">
                <a:cs typeface="B Yagut" pitchFamily="2" charset="-78"/>
              </a:rPr>
              <a:t>5-عامل عفونت و وقوع انگل شیگلوزیس را شرح دهید؟</a:t>
            </a:r>
          </a:p>
          <a:p>
            <a:pPr algn="r">
              <a:lnSpc>
                <a:spcPct val="150000"/>
              </a:lnSpc>
              <a:buNone/>
            </a:pPr>
            <a:r>
              <a:rPr lang="fa-IR" sz="2400" dirty="0" smtClean="0">
                <a:cs typeface="B Yagut" pitchFamily="2" charset="-78"/>
              </a:rPr>
              <a:t>6-دوره کمون و دوره واگیری شیگلوزیس را شرح دهید؟</a:t>
            </a:r>
          </a:p>
          <a:p>
            <a:pPr algn="r">
              <a:lnSpc>
                <a:spcPct val="150000"/>
              </a:lnSpc>
              <a:buNone/>
            </a:pPr>
            <a:r>
              <a:rPr lang="fa-IR" sz="2400" dirty="0" smtClean="0">
                <a:cs typeface="B Yagut" pitchFamily="2" charset="-78"/>
              </a:rPr>
              <a:t>7-روشهای کنترل و درمان شیگلوزیس را توضیح دهید؟</a:t>
            </a:r>
          </a:p>
          <a:p>
            <a:pPr algn="r">
              <a:lnSpc>
                <a:spcPct val="150000"/>
              </a:lnSpc>
              <a:buNone/>
            </a:pPr>
            <a:endParaRPr lang="fa-IR" sz="2400" dirty="0" smtClean="0">
              <a:cs typeface="B Yagut" pitchFamily="2" charset="-78"/>
            </a:endParaRPr>
          </a:p>
          <a:p>
            <a:pPr>
              <a:lnSpc>
                <a:spcPct val="150000"/>
              </a:lnSpc>
            </a:pPr>
            <a:endParaRPr lang="fa-IR" sz="2400" dirty="0" smtClean="0">
              <a:cs typeface="B Yagut" pitchFamily="2" charset="-78"/>
            </a:endParaRPr>
          </a:p>
          <a:p>
            <a:pPr algn="r">
              <a:buFont typeface="Arial" pitchFamily="34" charset="0"/>
              <a:buNone/>
            </a:pPr>
            <a:endParaRPr lang="fa-IR" sz="2400" dirty="0" smtClean="0">
              <a:cs typeface="B Yagut" pitchFamily="2" charset="-78"/>
            </a:endParaRPr>
          </a:p>
        </p:txBody>
      </p:sp>
      <p:pic>
        <p:nvPicPr>
          <p:cNvPr id="4" name="~PP318.WAV">
            <a:hlinkClick r:id="" action="ppaction://media"/>
          </p:cNvPr>
          <p:cNvPicPr>
            <a:picLocks noRot="1" noChangeAspect="1"/>
          </p:cNvPicPr>
          <p:nvPr>
            <a:wavAudioFile r:embed="rId1" name="~PP318.WAV"/>
          </p:nvPr>
        </p:nvPicPr>
        <p:blipFill>
          <a:blip r:embed="rId3" cstate="print"/>
          <a:stretch>
            <a:fillRect/>
          </a:stretch>
        </p:blipFill>
        <p:spPr>
          <a:xfrm>
            <a:off x="8696325" y="6410325"/>
            <a:ext cx="304800" cy="304800"/>
          </a:xfrm>
          <a:prstGeom prst="rect">
            <a:avLst/>
          </a:prstGeom>
        </p:spPr>
      </p:pic>
    </p:spTree>
  </p:cSld>
  <p:clrMapOvr>
    <a:masterClrMapping/>
  </p:clrMapOvr>
  <p:transition advTm="700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normAutofit/>
          </a:bodyPr>
          <a:lstStyle/>
          <a:p>
            <a:r>
              <a:rPr lang="fa-IR" sz="3600" b="1" dirty="0" smtClean="0">
                <a:cs typeface="B Yagut" pitchFamily="2" charset="-78"/>
              </a:rPr>
              <a:t>منابع</a:t>
            </a:r>
            <a:endParaRPr lang="en-US" sz="3600" b="1" dirty="0" smtClean="0">
              <a:cs typeface="B Yagut" pitchFamily="2" charset="-78"/>
            </a:endParaRPr>
          </a:p>
        </p:txBody>
      </p:sp>
      <p:sp>
        <p:nvSpPr>
          <p:cNvPr id="46083" name="Content Placeholder 2"/>
          <p:cNvSpPr>
            <a:spLocks noGrp="1"/>
          </p:cNvSpPr>
          <p:nvPr>
            <p:ph idx="1"/>
          </p:nvPr>
        </p:nvSpPr>
        <p:spPr/>
        <p:txBody>
          <a:bodyPr>
            <a:normAutofit/>
          </a:bodyPr>
          <a:lstStyle/>
          <a:p>
            <a:pPr marL="0" indent="0" algn="r">
              <a:lnSpc>
                <a:spcPct val="150000"/>
              </a:lnSpc>
              <a:buNone/>
            </a:pPr>
            <a:r>
              <a:rPr lang="fa-IR" sz="2800" dirty="0" smtClean="0">
                <a:cs typeface="B Yagut" pitchFamily="2" charset="-78"/>
              </a:rPr>
              <a:t>1- کتب  بیماریهای واگیر آموزش  بهورزی </a:t>
            </a:r>
          </a:p>
          <a:p>
            <a:pPr marL="0" indent="0" algn="r">
              <a:lnSpc>
                <a:spcPct val="150000"/>
              </a:lnSpc>
              <a:buNone/>
            </a:pPr>
            <a:r>
              <a:rPr lang="fa-IR" sz="2800" dirty="0" smtClean="0">
                <a:cs typeface="B Yagut" pitchFamily="2" charset="-78"/>
              </a:rPr>
              <a:t>2- کتاب بیماریهای انگلی صائبی اسماعیل</a:t>
            </a:r>
          </a:p>
          <a:p>
            <a:pPr marL="0" indent="0" algn="r">
              <a:lnSpc>
                <a:spcPct val="150000"/>
              </a:lnSpc>
              <a:buNone/>
            </a:pPr>
            <a:r>
              <a:rPr lang="fa-IR" sz="2800" dirty="0" smtClean="0">
                <a:cs typeface="B Yagut" pitchFamily="2" charset="-78"/>
              </a:rPr>
              <a:t>3-اپیدمیولوژی بیماریهای شایع درایران ویراست دکتر عزیزی دکتر حسین حاتمی – دکتر محسن جانقربانی</a:t>
            </a:r>
          </a:p>
        </p:txBody>
      </p:sp>
      <p:pic>
        <p:nvPicPr>
          <p:cNvPr id="4" name="~PP577.WAV">
            <a:hlinkClick r:id="" action="ppaction://media"/>
          </p:cNvPr>
          <p:cNvPicPr>
            <a:picLocks noRot="1" noChangeAspect="1"/>
          </p:cNvPicPr>
          <p:nvPr>
            <a:wavAudioFile r:embed="rId1" name="~PP577.WAV"/>
          </p:nvPr>
        </p:nvPicPr>
        <p:blipFill>
          <a:blip r:embed="rId3" cstate="print"/>
          <a:stretch>
            <a:fillRect/>
          </a:stretch>
        </p:blipFill>
        <p:spPr>
          <a:xfrm>
            <a:off x="8696325" y="6410325"/>
            <a:ext cx="304800" cy="304800"/>
          </a:xfrm>
          <a:prstGeom prst="rect">
            <a:avLst/>
          </a:prstGeom>
        </p:spPr>
      </p:pic>
    </p:spTree>
  </p:cSld>
  <p:clrMapOvr>
    <a:masterClrMapping/>
  </p:clrMapOvr>
  <p:transition advTm="481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normAutofit/>
          </a:bodyPr>
          <a:lstStyle/>
          <a:p>
            <a:pPr eaLnBrk="1" hangingPunct="1"/>
            <a:r>
              <a:rPr lang="fa-IR" sz="4000" dirty="0" smtClean="0">
                <a:cs typeface="B Yagut" pitchFamily="2" charset="-78"/>
              </a:rPr>
              <a:t>نظرات وپیشنهادات</a:t>
            </a:r>
            <a:endParaRPr lang="en-US" sz="4000" dirty="0" smtClean="0">
              <a:cs typeface="B Yagut" pitchFamily="2" charset="-78"/>
            </a:endParaRPr>
          </a:p>
        </p:txBody>
      </p:sp>
      <p:sp>
        <p:nvSpPr>
          <p:cNvPr id="48131" name="Content Placeholder 2"/>
          <p:cNvSpPr>
            <a:spLocks noGrp="1"/>
          </p:cNvSpPr>
          <p:nvPr>
            <p:ph idx="1"/>
          </p:nvPr>
        </p:nvSpPr>
        <p:spPr/>
        <p:txBody>
          <a:bodyPr/>
          <a:lstStyle/>
          <a:p>
            <a:pPr algn="ctr" eaLnBrk="1" hangingPunct="1">
              <a:buFont typeface="Arial" pitchFamily="34" charset="0"/>
              <a:buNone/>
            </a:pPr>
            <a:r>
              <a:rPr lang="fa-IR" dirty="0" smtClean="0">
                <a:hlinkClick r:id="rId3"/>
              </a:rPr>
              <a:t>لطفا نظرات وپیشنهادات خود پیرامون این مبحث رابه آدرس زیرارسال کنید.</a:t>
            </a:r>
          </a:p>
          <a:p>
            <a:pPr algn="ctr" eaLnBrk="1" hangingPunct="1">
              <a:buFont typeface="Arial" pitchFamily="34" charset="0"/>
              <a:buNone/>
            </a:pPr>
            <a:endParaRPr lang="fa-IR" dirty="0" smtClean="0">
              <a:hlinkClick r:id="rId3"/>
            </a:endParaRPr>
          </a:p>
          <a:p>
            <a:pPr algn="ctr" eaLnBrk="1" hangingPunct="1">
              <a:buFont typeface="Arial" pitchFamily="34" charset="0"/>
              <a:buNone/>
            </a:pPr>
            <a:r>
              <a:rPr lang="fa-IR" dirty="0" smtClean="0">
                <a:hlinkClick r:id="rId3"/>
              </a:rPr>
              <a:t>دانشگاه علوم پزشکی وخدمات بهداشتی درمانی زاهدان</a:t>
            </a:r>
          </a:p>
          <a:p>
            <a:pPr algn="ctr" eaLnBrk="1" hangingPunct="1"/>
            <a:r>
              <a:rPr lang="en-US" dirty="0" smtClean="0">
                <a:hlinkClick r:id="rId3"/>
              </a:rPr>
              <a:t>Zahedan.behvarz@zaums.ac.ir</a:t>
            </a:r>
            <a:endParaRPr lang="fa-IR" dirty="0" smtClean="0">
              <a:hlinkClick r:id="rId3"/>
            </a:endParaRPr>
          </a:p>
        </p:txBody>
      </p:sp>
      <p:pic>
        <p:nvPicPr>
          <p:cNvPr id="4" name="~PP1137.WAV">
            <a:hlinkClick r:id="" action="ppaction://media"/>
          </p:cNvPr>
          <p:cNvPicPr>
            <a:picLocks noRot="1" noChangeAspect="1"/>
          </p:cNvPicPr>
          <p:nvPr>
            <a:wavAudioFile r:embed="rId1" name="~PP1137.WAV"/>
          </p:nvPr>
        </p:nvPicPr>
        <p:blipFill>
          <a:blip r:embed="rId4" cstate="print"/>
          <a:stretch>
            <a:fillRect/>
          </a:stretch>
        </p:blipFill>
        <p:spPr>
          <a:xfrm>
            <a:off x="8696325" y="6410325"/>
            <a:ext cx="304800" cy="304800"/>
          </a:xfrm>
          <a:prstGeom prst="rect">
            <a:avLst/>
          </a:prstGeom>
        </p:spPr>
      </p:pic>
    </p:spTree>
  </p:cSld>
  <p:clrMapOvr>
    <a:masterClrMapping/>
  </p:clrMapOvr>
  <p:transition advTm="456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Content Placeholder 2"/>
          <p:cNvSpPr>
            <a:spLocks noGrp="1"/>
          </p:cNvSpPr>
          <p:nvPr>
            <p:ph idx="1"/>
          </p:nvPr>
        </p:nvSpPr>
        <p:spPr>
          <a:xfrm>
            <a:off x="457200" y="762000"/>
            <a:ext cx="8229600" cy="5364163"/>
          </a:xfrm>
        </p:spPr>
        <p:txBody>
          <a:bodyPr/>
          <a:lstStyle/>
          <a:p>
            <a:pPr algn="ctr"/>
            <a:endParaRPr lang="en-US" smtClean="0"/>
          </a:p>
          <a:p>
            <a:pPr algn="ctr"/>
            <a:endParaRPr lang="en-US" smtClean="0"/>
          </a:p>
          <a:p>
            <a:pPr algn="ctr"/>
            <a:endParaRPr lang="en-US" smtClean="0"/>
          </a:p>
          <a:p>
            <a:pPr algn="ctr">
              <a:buFont typeface="Arial" pitchFamily="34" charset="0"/>
              <a:buNone/>
            </a:pPr>
            <a:r>
              <a:rPr lang="fa-IR" sz="5400" smtClean="0"/>
              <a:t>پایان / موفق باشید</a:t>
            </a:r>
          </a:p>
          <a:p>
            <a:pPr algn="ctr">
              <a:buFont typeface="Arial" pitchFamily="34" charset="0"/>
              <a:buNone/>
            </a:pPr>
            <a:r>
              <a:rPr lang="fa-IR" sz="5400" smtClean="0"/>
              <a:t> </a:t>
            </a:r>
            <a:endParaRPr lang="en-US" sz="5400" smtClean="0"/>
          </a:p>
          <a:p>
            <a:pPr algn="ctr"/>
            <a:endParaRPr lang="fa-IR" smtClean="0"/>
          </a:p>
          <a:p>
            <a:pPr algn="ctr"/>
            <a:endParaRPr lang="fa-IR" smtClean="0"/>
          </a:p>
          <a:p>
            <a:pPr algn="ctr"/>
            <a:endParaRPr lang="fa-IR" smtClean="0"/>
          </a:p>
        </p:txBody>
      </p:sp>
    </p:spTree>
  </p:cSld>
  <p:clrMapOvr>
    <a:masterClrMapping/>
  </p:clrMapOvr>
  <p:transition advTm="80998"/>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457200" y="274638"/>
            <a:ext cx="8229600" cy="868362"/>
          </a:xfrm>
        </p:spPr>
        <p:txBody>
          <a:bodyPr>
            <a:noAutofit/>
          </a:bodyPr>
          <a:lstStyle/>
          <a:p>
            <a:r>
              <a:rPr lang="fa-IR" sz="3600" dirty="0" smtClean="0">
                <a:cs typeface="B Yagut" pitchFamily="2" charset="-78"/>
              </a:rPr>
              <a:t/>
            </a:r>
            <a:br>
              <a:rPr lang="fa-IR" sz="3600" dirty="0" smtClean="0">
                <a:cs typeface="B Yagut" pitchFamily="2" charset="-78"/>
              </a:rPr>
            </a:br>
            <a:r>
              <a:rPr lang="fa-IR" sz="4000" b="1" dirty="0" smtClean="0">
                <a:cs typeface="B Yagut" pitchFamily="2" charset="-78"/>
              </a:rPr>
              <a:t>اهداف آموزشی</a:t>
            </a:r>
            <a:r>
              <a:rPr lang="fa-IR" sz="3600" dirty="0" smtClean="0">
                <a:cs typeface="B Yagut" pitchFamily="2" charset="-78"/>
              </a:rPr>
              <a:t/>
            </a:r>
            <a:br>
              <a:rPr lang="fa-IR" sz="3600" dirty="0" smtClean="0">
                <a:cs typeface="B Yagut" pitchFamily="2" charset="-78"/>
              </a:rPr>
            </a:br>
            <a:endParaRPr lang="fa-IR" sz="3600" dirty="0" smtClean="0">
              <a:cs typeface="B Yagut" pitchFamily="2" charset="-78"/>
            </a:endParaRPr>
          </a:p>
        </p:txBody>
      </p:sp>
      <p:sp>
        <p:nvSpPr>
          <p:cNvPr id="5123" name="Content Placeholder 2"/>
          <p:cNvSpPr>
            <a:spLocks noGrp="1"/>
          </p:cNvSpPr>
          <p:nvPr>
            <p:ph idx="1"/>
          </p:nvPr>
        </p:nvSpPr>
        <p:spPr>
          <a:xfrm>
            <a:off x="457200" y="1000125"/>
            <a:ext cx="8229600" cy="5715000"/>
          </a:xfrm>
        </p:spPr>
        <p:txBody>
          <a:bodyPr>
            <a:normAutofit/>
          </a:bodyPr>
          <a:lstStyle/>
          <a:p>
            <a:pPr algn="ctr" rtl="1">
              <a:lnSpc>
                <a:spcPct val="150000"/>
              </a:lnSpc>
              <a:buFont typeface="Arial" pitchFamily="34" charset="0"/>
              <a:buNone/>
            </a:pPr>
            <a:r>
              <a:rPr lang="fa-IR" sz="2400" b="1" dirty="0" smtClean="0">
                <a:cs typeface="B Yagut" pitchFamily="2" charset="-78"/>
              </a:rPr>
              <a:t>در پایان درس انتظارمی رود فراگیران بتوانند </a:t>
            </a:r>
            <a:r>
              <a:rPr lang="fa-IR" sz="2400" dirty="0" smtClean="0">
                <a:cs typeface="B Yagut" pitchFamily="2" charset="-78"/>
              </a:rPr>
              <a:t>:</a:t>
            </a:r>
          </a:p>
          <a:p>
            <a:pPr algn="r">
              <a:lnSpc>
                <a:spcPct val="150000"/>
              </a:lnSpc>
              <a:buFont typeface="Arial" pitchFamily="34" charset="0"/>
              <a:buNone/>
            </a:pPr>
            <a:r>
              <a:rPr lang="fa-IR" sz="2400" dirty="0" smtClean="0">
                <a:cs typeface="B Yagut" pitchFamily="2" charset="-78"/>
              </a:rPr>
              <a:t>1- تعریف شیگلوزیس را توضیح دهند .</a:t>
            </a:r>
          </a:p>
          <a:p>
            <a:pPr algn="r">
              <a:lnSpc>
                <a:spcPct val="150000"/>
              </a:lnSpc>
              <a:buNone/>
            </a:pPr>
            <a:r>
              <a:rPr lang="fa-IR" sz="2400" dirty="0" smtClean="0">
                <a:cs typeface="B Yagut" pitchFamily="2" charset="-78"/>
              </a:rPr>
              <a:t>2- چگونگی انتشار عفونت شیگلوزیس وبیماریزایی آن را توضیح دهند.</a:t>
            </a:r>
          </a:p>
          <a:p>
            <a:pPr algn="r">
              <a:lnSpc>
                <a:spcPct val="150000"/>
              </a:lnSpc>
              <a:buNone/>
            </a:pPr>
            <a:r>
              <a:rPr lang="fa-IR" sz="2400" dirty="0" smtClean="0">
                <a:cs typeface="B Yagut" pitchFamily="2" charset="-78"/>
              </a:rPr>
              <a:t>3- طیف بیماری شیگلوزیس را توضیح دهند.</a:t>
            </a:r>
          </a:p>
          <a:p>
            <a:pPr algn="r">
              <a:lnSpc>
                <a:spcPct val="150000"/>
              </a:lnSpc>
              <a:buNone/>
            </a:pPr>
            <a:r>
              <a:rPr lang="fa-IR" sz="2400" dirty="0" smtClean="0">
                <a:cs typeface="B Yagut" pitchFamily="2" charset="-78"/>
              </a:rPr>
              <a:t>4-عامل عفونت و وقوع انگل شیگلوزیس را بیان کنند.</a:t>
            </a:r>
          </a:p>
          <a:p>
            <a:pPr algn="r">
              <a:lnSpc>
                <a:spcPct val="150000"/>
              </a:lnSpc>
              <a:buNone/>
            </a:pPr>
            <a:r>
              <a:rPr lang="fa-IR" sz="2400" dirty="0" smtClean="0">
                <a:cs typeface="B Yagut" pitchFamily="2" charset="-78"/>
              </a:rPr>
              <a:t>5-دوره کمون و دوره واگیری شیگلوزیس را شرح دهند.</a:t>
            </a:r>
          </a:p>
          <a:p>
            <a:pPr algn="r">
              <a:lnSpc>
                <a:spcPct val="150000"/>
              </a:lnSpc>
              <a:buNone/>
            </a:pPr>
            <a:r>
              <a:rPr lang="fa-IR" sz="2400" dirty="0" smtClean="0">
                <a:cs typeface="B Yagut" pitchFamily="2" charset="-78"/>
              </a:rPr>
              <a:t>6-روشهای کنترل و درمان شیگلوزیس را توضیح دهند.</a:t>
            </a:r>
          </a:p>
          <a:p>
            <a:pPr algn="r">
              <a:lnSpc>
                <a:spcPct val="150000"/>
              </a:lnSpc>
              <a:buFont typeface="Arial" pitchFamily="34" charset="0"/>
              <a:buNone/>
            </a:pPr>
            <a:endParaRPr lang="fa-IR" sz="2400" dirty="0" smtClean="0">
              <a:cs typeface="B Yagut" pitchFamily="2" charset="-78"/>
            </a:endParaRPr>
          </a:p>
          <a:p>
            <a:pPr>
              <a:lnSpc>
                <a:spcPct val="150000"/>
              </a:lnSpc>
            </a:pPr>
            <a:endParaRPr lang="fa-IR" sz="2400" dirty="0" smtClean="0">
              <a:cs typeface="B Yagut" pitchFamily="2" charset="-78"/>
            </a:endParaRPr>
          </a:p>
        </p:txBody>
      </p:sp>
      <p:pic>
        <p:nvPicPr>
          <p:cNvPr id="4" name="~PP1996.WAV">
            <a:hlinkClick r:id="" action="ppaction://media"/>
          </p:cNvPr>
          <p:cNvPicPr>
            <a:picLocks noRot="1" noChangeAspect="1"/>
          </p:cNvPicPr>
          <p:nvPr>
            <a:wavAudioFile r:embed="rId1" name="~PP1996.WAV"/>
          </p:nvPr>
        </p:nvPicPr>
        <p:blipFill>
          <a:blip r:embed="rId3" cstate="print"/>
          <a:stretch>
            <a:fillRect/>
          </a:stretch>
        </p:blipFill>
        <p:spPr>
          <a:xfrm>
            <a:off x="8696325" y="6410325"/>
            <a:ext cx="304800" cy="304800"/>
          </a:xfrm>
          <a:prstGeom prst="rect">
            <a:avLst/>
          </a:prstGeom>
        </p:spPr>
      </p:pic>
    </p:spTree>
  </p:cSld>
  <p:clrMapOvr>
    <a:masterClrMapping/>
  </p:clrMapOvr>
  <p:transition advTm="2480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25487"/>
          </a:xfrm>
        </p:spPr>
        <p:txBody>
          <a:bodyPr>
            <a:noAutofit/>
          </a:bodyPr>
          <a:lstStyle/>
          <a:p>
            <a:pPr>
              <a:defRPr/>
            </a:pPr>
            <a:r>
              <a:rPr lang="fa-IR" sz="4000" b="1" dirty="0" smtClean="0">
                <a:cs typeface="B Yagut" pitchFamily="2" charset="-78"/>
              </a:rPr>
              <a:t/>
            </a:r>
            <a:br>
              <a:rPr lang="fa-IR" sz="4000" b="1" dirty="0" smtClean="0">
                <a:cs typeface="B Yagut" pitchFamily="2" charset="-78"/>
              </a:rPr>
            </a:br>
            <a:r>
              <a:rPr lang="fa-IR" sz="4000" b="1" dirty="0" smtClean="0">
                <a:cs typeface="B Yagut" pitchFamily="2" charset="-78"/>
              </a:rPr>
              <a:t>فهرست عناوین</a:t>
            </a:r>
            <a:br>
              <a:rPr lang="fa-IR" sz="4000" b="1" dirty="0" smtClean="0">
                <a:cs typeface="B Yagut" pitchFamily="2" charset="-78"/>
              </a:rPr>
            </a:br>
            <a:endParaRPr lang="fa-IR" sz="4000" b="1" dirty="0">
              <a:cs typeface="B Yagut" pitchFamily="2" charset="-78"/>
            </a:endParaRPr>
          </a:p>
        </p:txBody>
      </p:sp>
      <p:sp>
        <p:nvSpPr>
          <p:cNvPr id="6147" name="Content Placeholder 2"/>
          <p:cNvSpPr>
            <a:spLocks noGrp="1"/>
          </p:cNvSpPr>
          <p:nvPr>
            <p:ph idx="1"/>
          </p:nvPr>
        </p:nvSpPr>
        <p:spPr>
          <a:xfrm>
            <a:off x="428625" y="1000125"/>
            <a:ext cx="8258175" cy="5429250"/>
          </a:xfrm>
        </p:spPr>
        <p:txBody>
          <a:bodyPr>
            <a:noAutofit/>
          </a:bodyPr>
          <a:lstStyle/>
          <a:p>
            <a:pPr algn="r">
              <a:lnSpc>
                <a:spcPct val="150000"/>
              </a:lnSpc>
              <a:buNone/>
            </a:pPr>
            <a:r>
              <a:rPr lang="fa-IR" sz="2400" dirty="0" smtClean="0">
                <a:cs typeface="B Yagut" pitchFamily="2" charset="-78"/>
              </a:rPr>
              <a:t>تعریف شیگلوزیس..</a:t>
            </a:r>
          </a:p>
          <a:p>
            <a:pPr algn="r">
              <a:lnSpc>
                <a:spcPct val="150000"/>
              </a:lnSpc>
              <a:buNone/>
            </a:pPr>
            <a:r>
              <a:rPr lang="fa-IR" sz="2400" dirty="0" smtClean="0">
                <a:cs typeface="B Yagut" pitchFamily="2" charset="-78"/>
              </a:rPr>
              <a:t>بیماریزایی شیگلوزیس.</a:t>
            </a:r>
            <a:endParaRPr lang="en-US" sz="2400" dirty="0" smtClean="0">
              <a:cs typeface="B Yagut" pitchFamily="2" charset="-78"/>
            </a:endParaRPr>
          </a:p>
          <a:p>
            <a:pPr algn="r">
              <a:lnSpc>
                <a:spcPct val="150000"/>
              </a:lnSpc>
              <a:buNone/>
            </a:pPr>
            <a:r>
              <a:rPr lang="fa-IR" sz="2400" dirty="0" smtClean="0">
                <a:cs typeface="B Yagut" pitchFamily="2" charset="-78"/>
              </a:rPr>
              <a:t>چگونگی انتشار عفونت شیگلوزیس</a:t>
            </a:r>
          </a:p>
          <a:p>
            <a:pPr algn="r">
              <a:lnSpc>
                <a:spcPct val="150000"/>
              </a:lnSpc>
              <a:buNone/>
            </a:pPr>
            <a:r>
              <a:rPr lang="fa-IR" sz="2400" dirty="0" smtClean="0">
                <a:cs typeface="B Yagut" pitchFamily="2" charset="-78"/>
              </a:rPr>
              <a:t>آلودگی به انگل شیگلوزیس.</a:t>
            </a:r>
          </a:p>
          <a:p>
            <a:pPr algn="r">
              <a:lnSpc>
                <a:spcPct val="150000"/>
              </a:lnSpc>
              <a:buNone/>
            </a:pPr>
            <a:r>
              <a:rPr lang="fa-IR" sz="2400" dirty="0" smtClean="0">
                <a:cs typeface="B Yagut" pitchFamily="2" charset="-78"/>
              </a:rPr>
              <a:t>عامل عفونت و وقوع انگل شیگلوزیس.</a:t>
            </a:r>
          </a:p>
          <a:p>
            <a:pPr algn="r">
              <a:lnSpc>
                <a:spcPct val="150000"/>
              </a:lnSpc>
              <a:buNone/>
            </a:pPr>
            <a:r>
              <a:rPr lang="fa-IR" sz="2400" dirty="0" smtClean="0">
                <a:cs typeface="B Yagut" pitchFamily="2" charset="-78"/>
              </a:rPr>
              <a:t>دوره کمون و دوره واگیری شیگلوزیس..</a:t>
            </a:r>
          </a:p>
          <a:p>
            <a:pPr algn="r">
              <a:lnSpc>
                <a:spcPct val="150000"/>
              </a:lnSpc>
              <a:buNone/>
            </a:pPr>
            <a:r>
              <a:rPr lang="fa-IR" sz="2400" dirty="0" smtClean="0">
                <a:cs typeface="B Yagut" pitchFamily="2" charset="-78"/>
              </a:rPr>
              <a:t>روش های کنترل و درمان شیگلوزیس..</a:t>
            </a:r>
          </a:p>
          <a:p>
            <a:pPr algn="r">
              <a:lnSpc>
                <a:spcPct val="150000"/>
              </a:lnSpc>
              <a:buNone/>
            </a:pPr>
            <a:endParaRPr lang="fa-IR" sz="2400" dirty="0" smtClean="0">
              <a:cs typeface="B Yagut" pitchFamily="2" charset="-78"/>
            </a:endParaRPr>
          </a:p>
          <a:p>
            <a:pPr>
              <a:lnSpc>
                <a:spcPct val="150000"/>
              </a:lnSpc>
            </a:pPr>
            <a:endParaRPr lang="fa-IR" sz="2400" dirty="0" smtClean="0">
              <a:cs typeface="B Yagut" pitchFamily="2" charset="-78"/>
            </a:endParaRPr>
          </a:p>
          <a:p>
            <a:pPr>
              <a:lnSpc>
                <a:spcPct val="150000"/>
              </a:lnSpc>
            </a:pPr>
            <a:endParaRPr lang="fa-IR" sz="2400" b="1" dirty="0" smtClean="0">
              <a:cs typeface="B Yagut" pitchFamily="2" charset="-78"/>
            </a:endParaRPr>
          </a:p>
        </p:txBody>
      </p:sp>
      <p:pic>
        <p:nvPicPr>
          <p:cNvPr id="4" name="~PP1440.WAV">
            <a:hlinkClick r:id="" action="ppaction://media"/>
          </p:cNvPr>
          <p:cNvPicPr>
            <a:picLocks noRot="1" noChangeAspect="1"/>
          </p:cNvPicPr>
          <p:nvPr>
            <a:wavAudioFile r:embed="rId1" name="~PP1440.WAV"/>
          </p:nvPr>
        </p:nvPicPr>
        <p:blipFill>
          <a:blip r:embed="rId3" cstate="print"/>
          <a:stretch>
            <a:fillRect/>
          </a:stretch>
        </p:blipFill>
        <p:spPr>
          <a:xfrm>
            <a:off x="8696325" y="6410325"/>
            <a:ext cx="304800" cy="304800"/>
          </a:xfrm>
          <a:prstGeom prst="rect">
            <a:avLst/>
          </a:prstGeom>
        </p:spPr>
      </p:pic>
    </p:spTree>
  </p:cSld>
  <p:clrMapOvr>
    <a:masterClrMapping/>
  </p:clrMapOvr>
  <p:transition advTm="1576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457200" y="274638"/>
            <a:ext cx="8229600" cy="1011237"/>
          </a:xfrm>
        </p:spPr>
        <p:txBody>
          <a:bodyPr>
            <a:noAutofit/>
          </a:bodyPr>
          <a:lstStyle/>
          <a:p>
            <a:r>
              <a:rPr lang="fa-IR" dirty="0" smtClean="0">
                <a:cs typeface="B Yagut" pitchFamily="2" charset="-78"/>
              </a:rPr>
              <a:t/>
            </a:r>
            <a:br>
              <a:rPr lang="fa-IR" dirty="0" smtClean="0">
                <a:cs typeface="B Yagut" pitchFamily="2" charset="-78"/>
              </a:rPr>
            </a:br>
            <a:r>
              <a:rPr lang="fa-IR" sz="4000" b="1" dirty="0" smtClean="0">
                <a:cs typeface="B Yagut" pitchFamily="2" charset="-78"/>
              </a:rPr>
              <a:t>مقدمه</a:t>
            </a:r>
            <a:r>
              <a:rPr lang="fa-IR" dirty="0" smtClean="0">
                <a:cs typeface="B Yagut" pitchFamily="2" charset="-78"/>
              </a:rPr>
              <a:t/>
            </a:r>
            <a:br>
              <a:rPr lang="fa-IR" dirty="0" smtClean="0">
                <a:cs typeface="B Yagut" pitchFamily="2" charset="-78"/>
              </a:rPr>
            </a:br>
            <a:endParaRPr lang="fa-IR" dirty="0" smtClean="0"/>
          </a:p>
        </p:txBody>
      </p:sp>
      <p:sp>
        <p:nvSpPr>
          <p:cNvPr id="3" name="Content Placeholder 2"/>
          <p:cNvSpPr>
            <a:spLocks noGrp="1"/>
          </p:cNvSpPr>
          <p:nvPr>
            <p:ph idx="1"/>
          </p:nvPr>
        </p:nvSpPr>
        <p:spPr>
          <a:xfrm>
            <a:off x="214313" y="1357313"/>
            <a:ext cx="8572500" cy="4929187"/>
          </a:xfrm>
        </p:spPr>
        <p:txBody>
          <a:bodyPr>
            <a:noAutofit/>
          </a:bodyPr>
          <a:lstStyle/>
          <a:p>
            <a:pPr marL="274320" indent="-274320" algn="ctr" rtl="1">
              <a:lnSpc>
                <a:spcPct val="200000"/>
              </a:lnSpc>
              <a:buClr>
                <a:schemeClr val="accent3"/>
              </a:buClr>
              <a:buNone/>
              <a:defRPr/>
            </a:pPr>
            <a:r>
              <a:rPr lang="fa-IR" sz="2000" b="1" dirty="0" smtClean="0">
                <a:solidFill>
                  <a:srgbClr val="FF0000"/>
                </a:solidFill>
                <a:cs typeface="B Yagut" pitchFamily="2" charset="-78"/>
              </a:rPr>
              <a:t>شیگلوزیس" </a:t>
            </a:r>
            <a:r>
              <a:rPr lang="en-US" sz="2000" b="1" dirty="0" smtClean="0">
                <a:solidFill>
                  <a:srgbClr val="FF0000"/>
                </a:solidFill>
                <a:cs typeface="B Yagut" pitchFamily="2" charset="-78"/>
              </a:rPr>
              <a:t>Shigellosis) </a:t>
            </a:r>
            <a:r>
              <a:rPr lang="fa-IR" sz="2000" dirty="0" smtClean="0">
                <a:solidFill>
                  <a:srgbClr val="FF0000"/>
                </a:solidFill>
                <a:cs typeface="B Yagut" pitchFamily="2" charset="-78"/>
              </a:rPr>
              <a:t>)</a:t>
            </a:r>
          </a:p>
          <a:p>
            <a:pPr marL="274320" indent="-274320" algn="r" rtl="1">
              <a:lnSpc>
                <a:spcPct val="200000"/>
              </a:lnSpc>
              <a:buClr>
                <a:schemeClr val="accent3"/>
              </a:buClr>
              <a:buNone/>
              <a:defRPr/>
            </a:pPr>
            <a:r>
              <a:rPr lang="fa-IR" sz="2000" dirty="0" smtClean="0">
                <a:cs typeface="B Yagut" pitchFamily="2" charset="-78"/>
              </a:rPr>
              <a:t>   که با نام اسهال خونی و یا سندرم "مارلو" نیز شناخته می شود، نوعی بیماری است که از طریق باکتری "شیگلا" منتقل می شود. این بیماری بیشتر در میان کودکان و در مناطق گرمسیری که اصول بهداشتی در آنها رعایت نمی شود، شیوع پیدا می کند. باکتری شیگلا از طریق خوردن   برخی غذاها نظیر سالاد ، تن ماهی، میگو، ماکارونی، مرغ، سبزیجات خام ، فراورده های        لبنی و گوشت به افراد منتقل می شود. همچنین آب آلوده و غیر بهداشتی علت اصلی ابتلا              به این بیماری گزارش شده است.</a:t>
            </a:r>
            <a:endParaRPr lang="fa-IR" sz="2000" dirty="0">
              <a:cs typeface="B Yagut" pitchFamily="2" charset="-78"/>
            </a:endParaRPr>
          </a:p>
        </p:txBody>
      </p:sp>
      <p:pic>
        <p:nvPicPr>
          <p:cNvPr id="4" name="~PP2608.WAV">
            <a:hlinkClick r:id="" action="ppaction://media"/>
          </p:cNvPr>
          <p:cNvPicPr>
            <a:picLocks noRot="1" noChangeAspect="1"/>
          </p:cNvPicPr>
          <p:nvPr>
            <a:wavAudioFile r:embed="rId1" name="~PP2608.WAV"/>
          </p:nvPr>
        </p:nvPicPr>
        <p:blipFill>
          <a:blip r:embed="rId3" cstate="print"/>
          <a:stretch>
            <a:fillRect/>
          </a:stretch>
        </p:blipFill>
        <p:spPr>
          <a:xfrm>
            <a:off x="8696325" y="6410325"/>
            <a:ext cx="304800" cy="304800"/>
          </a:xfrm>
          <a:prstGeom prst="rect">
            <a:avLst/>
          </a:prstGeom>
        </p:spPr>
      </p:pic>
    </p:spTree>
  </p:cSld>
  <p:clrMapOvr>
    <a:masterClrMapping/>
  </p:clrMapOvr>
  <p:transition advTm="3795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5810" name="Title 1"/>
          <p:cNvSpPr>
            <a:spLocks noGrp="1"/>
          </p:cNvSpPr>
          <p:nvPr>
            <p:ph type="title"/>
          </p:nvPr>
        </p:nvSpPr>
        <p:spPr/>
        <p:txBody>
          <a:bodyPr>
            <a:normAutofit/>
          </a:bodyPr>
          <a:lstStyle/>
          <a:p>
            <a:pPr eaLnBrk="1" hangingPunct="1"/>
            <a:r>
              <a:rPr lang="fa-IR" sz="4000" b="1" dirty="0" smtClean="0">
                <a:cs typeface="B Yagut" pitchFamily="2" charset="-78"/>
              </a:rPr>
              <a:t>اپیدمیولوژي</a:t>
            </a:r>
          </a:p>
        </p:txBody>
      </p:sp>
      <p:sp>
        <p:nvSpPr>
          <p:cNvPr id="375811" name="Content Placeholder 2"/>
          <p:cNvSpPr>
            <a:spLocks noGrp="1"/>
          </p:cNvSpPr>
          <p:nvPr>
            <p:ph idx="1"/>
          </p:nvPr>
        </p:nvSpPr>
        <p:spPr/>
        <p:txBody>
          <a:bodyPr>
            <a:normAutofit/>
          </a:bodyPr>
          <a:lstStyle/>
          <a:p>
            <a:pPr algn="r" eaLnBrk="1" hangingPunct="1">
              <a:lnSpc>
                <a:spcPct val="200000"/>
              </a:lnSpc>
              <a:buFontTx/>
              <a:buNone/>
            </a:pPr>
            <a:r>
              <a:rPr lang="fa-IR" sz="2400" dirty="0" smtClean="0">
                <a:cs typeface="B Yagut" pitchFamily="2" charset="-78"/>
              </a:rPr>
              <a:t>شیگلوز انتشار عالم گیر داشته و در کشورهایی که فاقد بهداشت کافی بوده و افراد آن سوءتغذیه دارند بیماري مهمی به حساب می اید .انسان تنها مخزن طبیعی شناخته شده گونه هاي شیگلا می باشد. .شیگلوز یکی از مسري ترین بیماریهاي اسهالی ناشی از باکتریهاست و خوردن کمتر از 10 باکتري می تواند در افراد سالم بیماري تولید </a:t>
            </a:r>
            <a:r>
              <a:rPr lang="en-US" sz="2400" dirty="0" smtClean="0">
                <a:cs typeface="B Yagut" pitchFamily="2" charset="-78"/>
              </a:rPr>
              <a:t>.</a:t>
            </a:r>
            <a:r>
              <a:rPr lang="fa-IR" sz="2400" dirty="0" smtClean="0">
                <a:cs typeface="B Yagut" pitchFamily="2" charset="-78"/>
              </a:rPr>
              <a:t>کند</a:t>
            </a:r>
            <a:endParaRPr lang="en-US" sz="2400" dirty="0" smtClean="0">
              <a:cs typeface="B Yagut" pitchFamily="2" charset="-78"/>
            </a:endParaRPr>
          </a:p>
        </p:txBody>
      </p:sp>
      <p:pic>
        <p:nvPicPr>
          <p:cNvPr id="4" name="~PP2514.WAV">
            <a:hlinkClick r:id="" action="ppaction://media"/>
          </p:cNvPr>
          <p:cNvPicPr>
            <a:picLocks noRot="1" noChangeAspect="1"/>
          </p:cNvPicPr>
          <p:nvPr>
            <a:wavAudioFile r:embed="rId1" name="~PP2514.WAV"/>
          </p:nvPr>
        </p:nvPicPr>
        <p:blipFill>
          <a:blip r:embed="rId3" cstate="print"/>
          <a:stretch>
            <a:fillRect/>
          </a:stretch>
        </p:blipFill>
        <p:spPr>
          <a:xfrm>
            <a:off x="8696325" y="6410325"/>
            <a:ext cx="304800" cy="304800"/>
          </a:xfrm>
          <a:prstGeom prst="rect">
            <a:avLst/>
          </a:prstGeom>
        </p:spPr>
      </p:pic>
    </p:spTree>
  </p:cSld>
  <p:clrMapOvr>
    <a:masterClrMapping/>
  </p:clrMapOvr>
  <p:transition advTm="2851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eaLnBrk="1" hangingPunct="1">
              <a:defRPr/>
            </a:pPr>
            <a:r>
              <a:rPr lang="fa-IR" sz="4000" b="1" dirty="0" smtClean="0">
                <a:cs typeface="B Yagut" pitchFamily="2" charset="-78"/>
              </a:rPr>
              <a:t>شیگلوزیس </a:t>
            </a:r>
            <a:br>
              <a:rPr lang="fa-IR" sz="4000" b="1" dirty="0" smtClean="0">
                <a:cs typeface="B Yagut" pitchFamily="2" charset="-78"/>
              </a:rPr>
            </a:br>
            <a:endParaRPr lang="en-US" sz="4000" dirty="0">
              <a:cs typeface="B Yagut" pitchFamily="2" charset="-78"/>
            </a:endParaRPr>
          </a:p>
        </p:txBody>
      </p:sp>
      <p:sp>
        <p:nvSpPr>
          <p:cNvPr id="372739" name="Content Placeholder 2"/>
          <p:cNvSpPr>
            <a:spLocks noGrp="1"/>
          </p:cNvSpPr>
          <p:nvPr>
            <p:ph idx="1"/>
          </p:nvPr>
        </p:nvSpPr>
        <p:spPr/>
        <p:txBody>
          <a:bodyPr>
            <a:normAutofit/>
          </a:bodyPr>
          <a:lstStyle/>
          <a:p>
            <a:pPr algn="r" eaLnBrk="1" hangingPunct="1">
              <a:lnSpc>
                <a:spcPct val="200000"/>
              </a:lnSpc>
              <a:buFontTx/>
              <a:buNone/>
            </a:pPr>
            <a:r>
              <a:rPr lang="fa-IR" sz="2800" dirty="0" smtClean="0">
                <a:cs typeface="B Yagut" pitchFamily="2" charset="-78"/>
              </a:rPr>
              <a:t>عفونت باسیلی روده انسان است . یک بیماري عفونی واگیردار باکتریایی حاد است که بیشتر با استقرار عامل بیماري زا در </a:t>
            </a:r>
            <a:r>
              <a:rPr lang="fa-IR" sz="2800" dirty="0" smtClean="0">
                <a:solidFill>
                  <a:srgbClr val="FF0000"/>
                </a:solidFill>
                <a:cs typeface="B Yagut" pitchFamily="2" charset="-78"/>
              </a:rPr>
              <a:t>روده بزرگ </a:t>
            </a:r>
            <a:r>
              <a:rPr lang="fa-IR" sz="2800" dirty="0" smtClean="0">
                <a:cs typeface="B Yagut" pitchFamily="2" charset="-78"/>
              </a:rPr>
              <a:t>نشانه ها و علائم خود را آشکارمیکند ممکن است </a:t>
            </a:r>
            <a:r>
              <a:rPr lang="en-US" sz="2800" dirty="0" smtClean="0">
                <a:cs typeface="B Yagut" pitchFamily="2" charset="-78"/>
              </a:rPr>
              <a:t>.</a:t>
            </a:r>
            <a:r>
              <a:rPr lang="fa-IR" sz="2800" dirty="0" smtClean="0">
                <a:cs typeface="B Yagut" pitchFamily="2" charset="-78"/>
              </a:rPr>
              <a:t>همراه با علائم یا بدون علامت باشد</a:t>
            </a:r>
          </a:p>
        </p:txBody>
      </p:sp>
      <p:pic>
        <p:nvPicPr>
          <p:cNvPr id="4" name="~PP253.WAV">
            <a:hlinkClick r:id="" action="ppaction://media"/>
          </p:cNvPr>
          <p:cNvPicPr>
            <a:picLocks noRot="1" noChangeAspect="1"/>
          </p:cNvPicPr>
          <p:nvPr>
            <a:wavAudioFile r:embed="rId1" name="~PP253.WAV"/>
          </p:nvPr>
        </p:nvPicPr>
        <p:blipFill>
          <a:blip r:embed="rId3" cstate="print"/>
          <a:stretch>
            <a:fillRect/>
          </a:stretch>
        </p:blipFill>
        <p:spPr>
          <a:xfrm>
            <a:off x="8696325" y="6410325"/>
            <a:ext cx="304800" cy="304800"/>
          </a:xfrm>
          <a:prstGeom prst="rect">
            <a:avLst/>
          </a:prstGeom>
        </p:spPr>
      </p:pic>
    </p:spTree>
  </p:cSld>
  <p:clrMapOvr>
    <a:masterClrMapping/>
  </p:clrMapOvr>
  <p:transition advTm="1814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3762" name="Title 1"/>
          <p:cNvSpPr>
            <a:spLocks noGrp="1"/>
          </p:cNvSpPr>
          <p:nvPr>
            <p:ph type="title"/>
          </p:nvPr>
        </p:nvSpPr>
        <p:spPr/>
        <p:txBody>
          <a:bodyPr>
            <a:normAutofit/>
          </a:bodyPr>
          <a:lstStyle/>
          <a:p>
            <a:pPr eaLnBrk="1" hangingPunct="1"/>
            <a:r>
              <a:rPr lang="fa-IR" sz="4000" b="1" dirty="0" smtClean="0">
                <a:cs typeface="B Yagut" pitchFamily="2" charset="-78"/>
              </a:rPr>
              <a:t>طیف بیماري</a:t>
            </a:r>
            <a:endParaRPr lang="en-US" sz="4000" b="1" dirty="0" smtClean="0">
              <a:cs typeface="B Yagut" pitchFamily="2" charset="-78"/>
            </a:endParaRPr>
          </a:p>
        </p:txBody>
      </p:sp>
      <p:sp>
        <p:nvSpPr>
          <p:cNvPr id="373763" name="Content Placeholder 2"/>
          <p:cNvSpPr>
            <a:spLocks noGrp="1"/>
          </p:cNvSpPr>
          <p:nvPr>
            <p:ph idx="1"/>
          </p:nvPr>
        </p:nvSpPr>
        <p:spPr/>
        <p:txBody>
          <a:bodyPr>
            <a:normAutofit/>
          </a:bodyPr>
          <a:lstStyle/>
          <a:p>
            <a:pPr algn="r" eaLnBrk="1" hangingPunct="1">
              <a:lnSpc>
                <a:spcPct val="250000"/>
              </a:lnSpc>
              <a:buFontTx/>
              <a:buNone/>
            </a:pPr>
            <a:r>
              <a:rPr lang="fa-IR" sz="2800" dirty="0" smtClean="0">
                <a:cs typeface="B Yagut" pitchFamily="2" charset="-78"/>
              </a:rPr>
              <a:t>1-از حالت خفیف واسهال آبکی2-اسهال خونی شدید با شکم درد ، اسپاسم دار 3-زور </a:t>
            </a:r>
            <a:r>
              <a:rPr lang="fa-IR" sz="2400" dirty="0" smtClean="0">
                <a:cs typeface="B Yagut" pitchFamily="2" charset="-78"/>
              </a:rPr>
              <a:t>وپیچ4-نشانه هاي مسمومیت عمومی.</a:t>
            </a:r>
            <a:endParaRPr lang="en-US" sz="2400" dirty="0" smtClean="0">
              <a:cs typeface="B Yagut" pitchFamily="2" charset="-78"/>
            </a:endParaRPr>
          </a:p>
        </p:txBody>
      </p:sp>
      <p:pic>
        <p:nvPicPr>
          <p:cNvPr id="4" name="~PP2324.WAV">
            <a:hlinkClick r:id="" action="ppaction://media"/>
          </p:cNvPr>
          <p:cNvPicPr>
            <a:picLocks noRot="1" noChangeAspect="1"/>
          </p:cNvPicPr>
          <p:nvPr>
            <a:wavAudioFile r:embed="rId1" name="~PP2324.WAV"/>
          </p:nvPr>
        </p:nvPicPr>
        <p:blipFill>
          <a:blip r:embed="rId3" cstate="print"/>
          <a:stretch>
            <a:fillRect/>
          </a:stretch>
        </p:blipFill>
        <p:spPr>
          <a:xfrm>
            <a:off x="8696325" y="6410325"/>
            <a:ext cx="304800" cy="304800"/>
          </a:xfrm>
          <a:prstGeom prst="rect">
            <a:avLst/>
          </a:prstGeom>
        </p:spPr>
      </p:pic>
    </p:spTree>
  </p:cSld>
  <p:clrMapOvr>
    <a:masterClrMapping/>
  </p:clrMapOvr>
  <p:transition advTm="1428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4786" name="Title 1"/>
          <p:cNvSpPr>
            <a:spLocks noGrp="1"/>
          </p:cNvSpPr>
          <p:nvPr>
            <p:ph type="title"/>
          </p:nvPr>
        </p:nvSpPr>
        <p:spPr/>
        <p:txBody>
          <a:bodyPr>
            <a:normAutofit/>
          </a:bodyPr>
          <a:lstStyle/>
          <a:p>
            <a:pPr eaLnBrk="1" hangingPunct="1"/>
            <a:r>
              <a:rPr lang="fa-IR" sz="4000" b="1" dirty="0" smtClean="0">
                <a:cs typeface="B Yagut" pitchFamily="2" charset="-78"/>
              </a:rPr>
              <a:t>وقوع بیماری </a:t>
            </a:r>
            <a:endParaRPr lang="en-US" sz="4000" b="1" dirty="0" smtClean="0">
              <a:cs typeface="B Yagut" pitchFamily="2" charset="-78"/>
            </a:endParaRPr>
          </a:p>
        </p:txBody>
      </p:sp>
      <p:sp>
        <p:nvSpPr>
          <p:cNvPr id="374787" name="Content Placeholder 2"/>
          <p:cNvSpPr>
            <a:spLocks noGrp="1"/>
          </p:cNvSpPr>
          <p:nvPr>
            <p:ph idx="1"/>
          </p:nvPr>
        </p:nvSpPr>
        <p:spPr/>
        <p:txBody>
          <a:bodyPr>
            <a:normAutofit/>
          </a:bodyPr>
          <a:lstStyle/>
          <a:p>
            <a:pPr algn="r" eaLnBrk="1" hangingPunct="1">
              <a:lnSpc>
                <a:spcPct val="200000"/>
              </a:lnSpc>
              <a:buFontTx/>
              <a:buNone/>
            </a:pPr>
            <a:r>
              <a:rPr lang="fa-IR" sz="2400" dirty="0" smtClean="0">
                <a:cs typeface="B Yagut" pitchFamily="2" charset="-78"/>
              </a:rPr>
              <a:t>این بیماري در اماکن شبانه روزي و مناطق پرجمعیت با وضع نامناسب بهداشتی وهمچنین در تابستان و در مناطق گرمسیر شایع است . علت اصلی دیسانتري باکتریایی ،شیگلا دیسانتریه </a:t>
            </a:r>
            <a:r>
              <a:rPr lang="en-US" sz="2400" dirty="0" smtClean="0">
                <a:cs typeface="B Yagut" pitchFamily="2" charset="-78"/>
              </a:rPr>
              <a:t>.</a:t>
            </a:r>
            <a:r>
              <a:rPr lang="fa-IR" sz="2400" dirty="0" smtClean="0">
                <a:cs typeface="B Yagut" pitchFamily="2" charset="-78"/>
              </a:rPr>
              <a:t>است که بیماري شیگلوز را ایجاد می کند</a:t>
            </a:r>
            <a:endParaRPr lang="en-US" sz="2400" dirty="0" smtClean="0">
              <a:cs typeface="B Yagut" pitchFamily="2" charset="-78"/>
            </a:endParaRPr>
          </a:p>
        </p:txBody>
      </p:sp>
      <p:pic>
        <p:nvPicPr>
          <p:cNvPr id="4" name="~PP1000.WAV">
            <a:hlinkClick r:id="" action="ppaction://media"/>
          </p:cNvPr>
          <p:cNvPicPr>
            <a:picLocks noRot="1" noChangeAspect="1"/>
          </p:cNvPicPr>
          <p:nvPr>
            <a:wavAudioFile r:embed="rId1" name="~PP1000.WAV"/>
          </p:nvPr>
        </p:nvPicPr>
        <p:blipFill>
          <a:blip r:embed="rId3" cstate="print"/>
          <a:stretch>
            <a:fillRect/>
          </a:stretch>
        </p:blipFill>
        <p:spPr>
          <a:xfrm>
            <a:off x="8696325" y="6410325"/>
            <a:ext cx="304800" cy="304800"/>
          </a:xfrm>
          <a:prstGeom prst="rect">
            <a:avLst/>
          </a:prstGeom>
        </p:spPr>
      </p:pic>
    </p:spTree>
  </p:cSld>
  <p:clrMapOvr>
    <a:masterClrMapping/>
  </p:clrMapOvr>
  <p:transition advTm="1908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_x062f__x0627__x0646__x0634__x06af__x0627__x0647_ xmlns="12fdc5dc-769e-4543-b10d-fbea3dac4417">زاهدان</_x062f__x0627__x0646__x0634__x06af__x0627__x0647_>
    <_x0646__x0648__x0639__x0020__x062d__x06cc__x0637__x0647_ xmlns="12fdc5dc-769e-4543-b10d-fbea3dac4417">بيماري‌هاي واگير</_x0646__x0648__x0639__x0020__x062d__x06cc__x0637__x0647_>
    <_x0646__x0648__x0639__x0020__x0641__x0627__x06cc__x0644_ xmlns="12fdc5dc-769e-4543-b10d-fbea3dac4417">پاورپوینت</_x0646__x0648__x0639__x0020__x0641__x0627__x06cc__x0644_>
    <_dlc_DocId xmlns="1047730d-92e1-4018-9084-d932fd3a7f58">5NN7CDR5NKU2-831-1152</_dlc_DocId>
    <_dlc_DocIdUrl xmlns="1047730d-92e1-4018-9084-d932fd3a7f58">
      <Url>http://www.health.gov.ir/hnd/_layouts/DocIdRedir.aspx?ID=5NN7CDR5NKU2-831-1152</Url>
      <Description>5NN7CDR5NKU2-831-1152</Description>
    </_dlc_DocIdUrl>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4.xml><?xml version="1.0" encoding="utf-8"?>
<ct:contentTypeSchema xmlns:ct="http://schemas.microsoft.com/office/2006/metadata/contentType" xmlns:ma="http://schemas.microsoft.com/office/2006/metadata/properties/metaAttributes" ct:_="" ma:_="" ma:contentTypeName="پرونده" ma:contentTypeID="0x01010038EE485FB9274448B5E5B0FF0ECB3346" ma:contentTypeVersion="3" ma:contentTypeDescription="یک سند جدید ایجاد کنید." ma:contentTypeScope="" ma:versionID="879a17dea37dbf3eb3c9d0be085887ae">
  <xsd:schema xmlns:xsd="http://www.w3.org/2001/XMLSchema" xmlns:xs="http://www.w3.org/2001/XMLSchema" xmlns:p="http://schemas.microsoft.com/office/2006/metadata/properties" xmlns:ns2="1047730d-92e1-4018-9084-d932fd3a7f58" xmlns:ns3="12fdc5dc-769e-4543-b10d-fbea3dac4417" targetNamespace="http://schemas.microsoft.com/office/2006/metadata/properties" ma:root="true" ma:fieldsID="05a1c3cdee81c85cb937771a12b2679b" ns2:_="" ns3:_="">
    <xsd:import namespace="1047730d-92e1-4018-9084-d932fd3a7f58"/>
    <xsd:import namespace="12fdc5dc-769e-4543-b10d-fbea3dac4417"/>
    <xsd:element name="properties">
      <xsd:complexType>
        <xsd:sequence>
          <xsd:element name="documentManagement">
            <xsd:complexType>
              <xsd:all>
                <xsd:element ref="ns2:_dlc_DocId" minOccurs="0"/>
                <xsd:element ref="ns2:_dlc_DocIdUrl" minOccurs="0"/>
                <xsd:element ref="ns2:_dlc_DocIdPersistId" minOccurs="0"/>
                <xsd:element ref="ns3:_x0646__x0648__x0639__x0020__x062d__x06cc__x0637__x0647_"/>
                <xsd:element ref="ns3:_x062f__x0627__x0646__x0634__x06af__x0627__x0647_"/>
                <xsd:element ref="ns3:_x0646__x0648__x0639__x0020__x0641__x0627__x06cc__x0644_"/>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047730d-92e1-4018-9084-d932fd3a7f58" elementFormDefault="qualified">
    <xsd:import namespace="http://schemas.microsoft.com/office/2006/documentManagement/types"/>
    <xsd:import namespace="http://schemas.microsoft.com/office/infopath/2007/PartnerControls"/>
    <xsd:element name="_dlc_DocId" ma:index="8" nillable="true" ma:displayName="مقدار شناسه سند" ma:description="مقدار شناسه سند تعیین شده برای این آیتم." ma:internalName="_dlc_DocId" ma:readOnly="true">
      <xsd:simpleType>
        <xsd:restriction base="dms:Text"/>
      </xsd:simpleType>
    </xsd:element>
    <xsd:element name="_dlc_DocIdUrl" ma:index="9" nillable="true" ma:displayName="شناسه سند" ma:description="پیوند دائمی به این سند."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حفظ شناسه" ma:description="نگهداری شناسه در حین افزودن."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12fdc5dc-769e-4543-b10d-fbea3dac4417" elementFormDefault="qualified">
    <xsd:import namespace="http://schemas.microsoft.com/office/2006/documentManagement/types"/>
    <xsd:import namespace="http://schemas.microsoft.com/office/infopath/2007/PartnerControls"/>
    <xsd:element name="_x0646__x0648__x0639__x0020__x062d__x06cc__x0637__x0647_" ma:index="11" ma:displayName="نوع حیطه" ma:default="عوامل بيماري‌زاي زنده، اصول گندزدايي و استريليزاسيون" ma:format="Dropdown" ma:internalName="_x0646__x0648__x0639__x0020__x062d__x06cc__x0637__x0647_">
      <xsd:simpleType>
        <xsd:restriction base="dms:Choice">
          <xsd:enumeration value="عوامل بيماري‌زاي زنده، اصول گندزدايي و استريليزاسيون"/>
          <xsd:enumeration value="آمار حياتي، اپيدميولوژی و روش تحقيق"/>
          <xsd:enumeration value="آناتومی و فیزیولوژی"/>
          <xsd:enumeration value="برنامه‌ريزي عملياتي و مديريت ارتقاء‌ كیفيت خدمات در خانه‌هاي بهداشت"/>
          <xsd:enumeration value="بهداشت دهان و دندان"/>
          <xsd:enumeration value="ارتقاء بهداشت فردي و شيوه زندگي سالم"/>
          <xsd:enumeration value="بهداشت حرفه‌اي"/>
          <xsd:enumeration value="بهداشت محيط"/>
          <xsd:enumeration value="بيماري‌هاي واگير"/>
          <xsd:enumeration value="کار با کامپیوتر و اينترنت؛ آشنايي با نرم‌افزارهاي نظام شبكه"/>
          <xsd:enumeration value="داروشناسي براي خانه‌هاي بهداشت"/>
          <xsd:enumeration value="ارتقاء سلامت، توانمندسازي جامعه و توسعه مشاركت افراد و سازمان‌ها"/>
          <xsd:enumeration value="كمك‌هاي اوليه و اقدامات امدادي"/>
          <xsd:enumeration value="ايمن سازي و بيماري‌هاي قابل پيشگيري با واكسن"/>
          <xsd:enumeration value="مديريت خطر بلايا"/>
          <xsd:enumeration value="مراقبت‌هاي ادغام يافته سلامت مادران"/>
          <xsd:enumeration value="مراقبت‌هاي ادغام يافته سلامت جوانان"/>
          <xsd:enumeration value="مباني بهداشت و كار در روستا"/>
          <xsd:enumeration value="مراقبت‌هاي ادغام يافته سلامت كودكان"/>
          <xsd:enumeration value="مراقبت‌هاي ادغام يافته سلامت ميانسالان"/>
          <xsd:enumeration value="مراقبت‌هاي ادغام يافته سلامت نوجوانان و مدارس"/>
          <xsd:enumeration value="مراقبت‌هاي ادغام يافته سلامت سالمندان"/>
          <xsd:enumeration value="بيماري‌هاي غيرواگير"/>
          <xsd:enumeration value="اصول تغذیه"/>
          <xsd:enumeration value="پرستاري از بيمار"/>
          <xsd:enumeration value="سلامت باروري"/>
          <xsd:enumeration value="رويكرد به شكايات شايع و درمان‌هاي ساده علامتي"/>
          <xsd:enumeration value="سلامت روان"/>
          <xsd:enumeration value="نحوه معاینات فیزیکی"/>
          <xsd:enumeration value="سایر موارد"/>
          <xsd:enumeration value="دستوالعمل آماده سازی پاورپوینت"/>
          <xsd:enumeration value="سلامت میانسالان"/>
        </xsd:restriction>
      </xsd:simpleType>
    </xsd:element>
    <xsd:element name="_x062f__x0627__x0646__x0634__x06af__x0627__x0647_" ma:index="12" ma:displayName="دانشگاه" ma:format="Dropdown" ma:internalName="_x062f__x0627__x0646__x0634__x06af__x0627__x0647_">
      <xsd:simpleType>
        <xsd:restriction base="dms:Choice">
          <xsd:enumeration value="آبادان"/>
          <xsd:enumeration value="آذربایجان غربی"/>
          <xsd:enumeration value="اردبیل"/>
          <xsd:enumeration value="اسدآباد"/>
          <xsd:enumeration value="اسفراين"/>
          <xsd:enumeration value="اصفهان"/>
          <xsd:enumeration value="البرز"/>
          <xsd:enumeration value="اهواز"/>
          <xsd:enumeration value="ايرانشهر"/>
          <xsd:enumeration value="ایران"/>
          <xsd:enumeration value="ایلام"/>
          <xsd:enumeration value="بابل"/>
          <xsd:enumeration value="بم"/>
          <xsd:enumeration value="بهبهان"/>
          <xsd:enumeration value="بوشهر"/>
          <xsd:enumeration value="بیرجند"/>
          <xsd:enumeration value="تبریز"/>
          <xsd:enumeration value="تربت جام"/>
          <xsd:enumeration value="تربت حیدریه"/>
          <xsd:enumeration value="تهران"/>
          <xsd:enumeration value="جهرم"/>
          <xsd:enumeration value="جیرفت"/>
          <xsd:enumeration value="چهارمحال و بختیاری"/>
          <xsd:enumeration value="خراسان شمالی"/>
          <xsd:enumeration value="خلخال"/>
          <xsd:enumeration value="خمين"/>
          <xsd:enumeration value="خوی"/>
          <xsd:enumeration value="دزفول"/>
          <xsd:enumeration value="رفسنجان"/>
          <xsd:enumeration value="زابل"/>
          <xsd:enumeration value="زاهدان"/>
          <xsd:enumeration value="زنجان"/>
          <xsd:enumeration value="ساوه"/>
          <xsd:enumeration value="سبزوار"/>
          <xsd:enumeration value="سراب"/>
          <xsd:enumeration value="سمنان"/>
          <xsd:enumeration value="سيرجان"/>
          <xsd:enumeration value="شاهرود"/>
          <xsd:enumeration value="شهید بهشتی"/>
          <xsd:enumeration value="شوشتر"/>
          <xsd:enumeration value="شیراز"/>
          <xsd:enumeration value="فسا"/>
          <xsd:enumeration value="قزوین"/>
          <xsd:enumeration value="قم"/>
          <xsd:enumeration value="گراش"/>
          <xsd:enumeration value="گلستان"/>
          <xsd:enumeration value="گناباد"/>
          <xsd:enumeration value="گیلان"/>
          <xsd:enumeration value="لارستان"/>
          <xsd:enumeration value="لرستان"/>
          <xsd:enumeration value="مازندران"/>
          <xsd:enumeration value="مراغه"/>
          <xsd:enumeration value="مرکزی"/>
          <xsd:enumeration value="مشهد"/>
          <xsd:enumeration value="نیشابور"/>
          <xsd:enumeration value="هرمزگان"/>
          <xsd:enumeration value="همدان"/>
          <xsd:enumeration value="کاشان"/>
          <xsd:enumeration value="کردستان"/>
          <xsd:enumeration value="کرمان"/>
          <xsd:enumeration value="کرمانشاه"/>
          <xsd:enumeration value="کهگیلویه و بویراحمد"/>
          <xsd:enumeration value="یزد"/>
          <xsd:enumeration value="ستاد وزارت بهداشت درمان و آموزش پزشکی"/>
        </xsd:restriction>
      </xsd:simpleType>
    </xsd:element>
    <xsd:element name="_x0646__x0648__x0639__x0020__x0641__x0627__x06cc__x0644_" ma:index="13" ma:displayName="نوع فایل" ma:default="فیلم" ma:format="Dropdown" ma:internalName="_x0646__x0648__x0639__x0020__x0641__x0627__x06cc__x0644_">
      <xsd:simpleType>
        <xsd:restriction base="dms:Choice">
          <xsd:enumeration value="فیلم"/>
          <xsd:enumeration value="عکس"/>
          <xsd:enumeration value="پاورپوینت"/>
          <xsd:enumeration value="مستند و راهنما"/>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نوع محتویات"/>
        <xsd:element ref="dc:title" minOccurs="0" maxOccurs="1" ma:index="4" ma:displayName="عنوان"/>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3A39601-4EF2-4FF1-AF0D-94DCFFC3E7A4}">
  <ds:schemaRefs>
    <ds:schemaRef ds:uri="http://schemas.microsoft.com/office/infopath/2007/PartnerControls"/>
    <ds:schemaRef ds:uri="http://schemas.openxmlformats.org/package/2006/metadata/core-properties"/>
    <ds:schemaRef ds:uri="12fdc5dc-769e-4543-b10d-fbea3dac4417"/>
    <ds:schemaRef ds:uri="http://www.w3.org/XML/1998/namespace"/>
    <ds:schemaRef ds:uri="http://purl.org/dc/elements/1.1/"/>
    <ds:schemaRef ds:uri="http://purl.org/dc/dcmitype/"/>
    <ds:schemaRef ds:uri="http://schemas.microsoft.com/office/2006/documentManagement/types"/>
    <ds:schemaRef ds:uri="http://purl.org/dc/terms/"/>
    <ds:schemaRef ds:uri="1047730d-92e1-4018-9084-d932fd3a7f58"/>
    <ds:schemaRef ds:uri="http://schemas.microsoft.com/office/2006/metadata/properties"/>
  </ds:schemaRefs>
</ds:datastoreItem>
</file>

<file path=customXml/itemProps2.xml><?xml version="1.0" encoding="utf-8"?>
<ds:datastoreItem xmlns:ds="http://schemas.openxmlformats.org/officeDocument/2006/customXml" ds:itemID="{38E2A5F1-4EEE-47E5-A8CF-B217EE61DA02}">
  <ds:schemaRefs>
    <ds:schemaRef ds:uri="http://schemas.microsoft.com/sharepoint/v3/contenttype/forms"/>
  </ds:schemaRefs>
</ds:datastoreItem>
</file>

<file path=customXml/itemProps3.xml><?xml version="1.0" encoding="utf-8"?>
<ds:datastoreItem xmlns:ds="http://schemas.openxmlformats.org/officeDocument/2006/customXml" ds:itemID="{A3ADF833-05B0-45B0-9FA7-40D534DD49AA}">
  <ds:schemaRefs>
    <ds:schemaRef ds:uri="http://schemas.microsoft.com/sharepoint/events"/>
  </ds:schemaRefs>
</ds:datastoreItem>
</file>

<file path=customXml/itemProps4.xml><?xml version="1.0" encoding="utf-8"?>
<ds:datastoreItem xmlns:ds="http://schemas.openxmlformats.org/officeDocument/2006/customXml" ds:itemID="{CAF8B008-8D91-4E3C-8163-3F6B2797296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047730d-92e1-4018-9084-d932fd3a7f58"/>
    <ds:schemaRef ds:uri="12fdc5dc-769e-4543-b10d-fbea3dac441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96</TotalTime>
  <Words>1233</Words>
  <Application>Microsoft Office PowerPoint</Application>
  <PresentationFormat>On-screen Show (4:3)</PresentationFormat>
  <Paragraphs>126</Paragraphs>
  <Slides>28</Slides>
  <Notes>0</Notes>
  <HiddenSlides>0</HiddenSlides>
  <MMClips>27</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Arial</vt:lpstr>
      <vt:lpstr>B Yagut</vt:lpstr>
      <vt:lpstr>Calibri</vt:lpstr>
      <vt:lpstr>Times New Roman</vt:lpstr>
      <vt:lpstr>Office Theme</vt:lpstr>
      <vt:lpstr>PowerPoint Presentation</vt:lpstr>
      <vt:lpstr>مشخصات سند</vt:lpstr>
      <vt:lpstr> اهداف آموزشی </vt:lpstr>
      <vt:lpstr> فهرست عناوین </vt:lpstr>
      <vt:lpstr> مقدمه </vt:lpstr>
      <vt:lpstr>اپیدمیولوژي</vt:lpstr>
      <vt:lpstr>شیگلوزیس  </vt:lpstr>
      <vt:lpstr>طیف بیماري</vt:lpstr>
      <vt:lpstr>وقوع بیماری </vt:lpstr>
      <vt:lpstr> علائم بالینی </vt:lpstr>
      <vt:lpstr>راه هاي سرایت </vt:lpstr>
      <vt:lpstr>بیماری زایی </vt:lpstr>
      <vt:lpstr>PowerPoint Presentation</vt:lpstr>
      <vt:lpstr>تعریف اپیدمیولوژیک</vt:lpstr>
      <vt:lpstr>اقدامات توصیه شده براي بیمار</vt:lpstr>
      <vt:lpstr>چگونگی برخورد با افراد مبتلا</vt:lpstr>
      <vt:lpstr>  اقدامات برای اطرافیان  </vt:lpstr>
      <vt:lpstr> اقدامات محیط</vt:lpstr>
      <vt:lpstr>اقدامات محیط</vt:lpstr>
      <vt:lpstr>گندزدایی</vt:lpstr>
      <vt:lpstr>درمان</vt:lpstr>
      <vt:lpstr>موارد ارجاع به پزشک</vt:lpstr>
      <vt:lpstr>پیش‌گیری</vt:lpstr>
      <vt:lpstr>نتیجه گیری </vt:lpstr>
      <vt:lpstr>پرسش  </vt:lpstr>
      <vt:lpstr>منابع</vt:lpstr>
      <vt:lpstr>نظرات وپیشنهادات</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shiglosis</dc:title>
  <dc:creator>Danesh</dc:creator>
  <cp:lastModifiedBy>Sima Jalali</cp:lastModifiedBy>
  <cp:revision>47</cp:revision>
  <dcterms:created xsi:type="dcterms:W3CDTF">2006-08-16T00:00:00Z</dcterms:created>
  <dcterms:modified xsi:type="dcterms:W3CDTF">2020-12-05T06:12:26Z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0x01010038EE485FB9274448B5E5B0FF0ECB3346</vt:lpwstr>
  </property>
  <property fmtid="{D5CDD505-2E9C-101B-9397-08002B2CF9AE}" pid="3" name="_dlc_DocIdItemGuid">
    <vt:lpwstr>77a1928c-f0cb-4167-96cb-72f7ae9ead47</vt:lpwstr>
  </property>
</Properties>
</file>